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76" r:id="rId4"/>
    <p:sldId id="275" r:id="rId5"/>
    <p:sldId id="274" r:id="rId6"/>
    <p:sldId id="272" r:id="rId7"/>
    <p:sldId id="271" r:id="rId8"/>
    <p:sldId id="270" r:id="rId9"/>
    <p:sldId id="273" r:id="rId10"/>
    <p:sldId id="269" r:id="rId11"/>
    <p:sldId id="257" r:id="rId12"/>
    <p:sldId id="260" r:id="rId13"/>
    <p:sldId id="266" r:id="rId14"/>
    <p:sldId id="265" r:id="rId15"/>
    <p:sldId id="262" r:id="rId16"/>
    <p:sldId id="263" r:id="rId17"/>
    <p:sldId id="264" r:id="rId18"/>
    <p:sldId id="268"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36" autoAdjust="0"/>
  </p:normalViewPr>
  <p:slideViewPr>
    <p:cSldViewPr>
      <p:cViewPr>
        <p:scale>
          <a:sx n="91" d="100"/>
          <a:sy n="91" d="100"/>
        </p:scale>
        <p:origin x="-72"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E0A86295-4FBC-4BFD-9E2D-19628F57235D}">
      <dgm:prSet phldrT="[Text]"/>
      <dgm:spPr>
        <a:solidFill>
          <a:srgbClr val="FFFF00">
            <a:alpha val="50000"/>
          </a:srgbClr>
        </a:solidFill>
      </dgm:spPr>
      <dgm:t>
        <a:bodyPr/>
        <a:lstStyle/>
        <a:p>
          <a:r>
            <a:rPr lang="en-US" dirty="0" smtClean="0"/>
            <a:t> </a:t>
          </a:r>
          <a:endParaRPr lang="en-US" dirty="0"/>
        </a:p>
      </dgm:t>
    </dgm:pt>
    <dgm:pt modelId="{814C03FB-A8F3-4508-9DD5-AC0673786978}" type="parTrans" cxnId="{9E6331D9-8F57-4069-B3EE-38792A902D4C}">
      <dgm:prSet/>
      <dgm:spPr/>
      <dgm:t>
        <a:bodyPr/>
        <a:lstStyle/>
        <a:p>
          <a:endParaRPr lang="en-US"/>
        </a:p>
      </dgm:t>
    </dgm:pt>
    <dgm:pt modelId="{83721FB4-5C92-408D-B2FF-52604759C6CF}" type="sibTrans" cxnId="{9E6331D9-8F57-4069-B3EE-38792A902D4C}">
      <dgm:prSet/>
      <dgm:spPr/>
      <dgm:t>
        <a:bodyPr/>
        <a:lstStyle/>
        <a:p>
          <a:endParaRPr lang="en-US"/>
        </a:p>
      </dgm:t>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3" custLinFactNeighborX="20912" custLinFactNeighborY="1110">
        <dgm:presLayoutVars>
          <dgm:bulletEnabled val="1"/>
        </dgm:presLayoutVars>
      </dgm:prSet>
      <dgm:spPr/>
      <dgm:t>
        <a:bodyPr/>
        <a:lstStyle/>
        <a:p>
          <a:endParaRPr lang="en-US"/>
        </a:p>
      </dgm:t>
    </dgm:pt>
    <dgm:pt modelId="{A4F4FD0E-FC65-4CAD-96CA-92D863850A18}" type="pres">
      <dgm:prSet presAssocID="{3FE8F24A-5C5E-489A-B44A-35B19F85E34D}" presName="ellipse2" presStyleLbl="vennNode1" presStyleIdx="1" presStyleCnt="3" custLinFactNeighborX="13457" custLinFactNeighborY="-24566">
        <dgm:presLayoutVars>
          <dgm:bulletEnabled val="1"/>
        </dgm:presLayoutVars>
      </dgm:prSet>
      <dgm:spPr/>
      <dgm:t>
        <a:bodyPr/>
        <a:lstStyle/>
        <a:p>
          <a:endParaRPr lang="en-US"/>
        </a:p>
      </dgm:t>
    </dgm:pt>
    <dgm:pt modelId="{68E6C7AC-6637-48C8-8690-D0A3E73C428E}" type="pres">
      <dgm:prSet presAssocID="{3FE8F24A-5C5E-489A-B44A-35B19F85E34D}" presName="ellipse3" presStyleLbl="vennNode1" presStyleIdx="2" presStyleCnt="3" custLinFactNeighborX="-1274" custLinFactNeighborY="1634">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2" destOrd="0" parTransId="{7F1464C3-DE0A-4C88-97AF-0DFBF02298A0}" sibTransId="{2EB32396-CE97-4E8E-B180-5733B71D0CE3}"/>
    <dgm:cxn modelId="{B6C5452C-C856-4FD8-B3AD-F3CB45E28F89}" type="presOf" srcId="{3FE8F24A-5C5E-489A-B44A-35B19F85E34D}" destId="{A55A863F-234B-4AA5-9E06-9E066E2FFC17}" srcOrd="0" destOrd="0" presId="urn:microsoft.com/office/officeart/2005/8/layout/rings+Icon"/>
    <dgm:cxn modelId="{287890A0-7DF4-46ED-9510-B27E4E06E8C0}" type="presOf" srcId="{0D552F9B-C773-47A1-B10B-A65D551F8B04}" destId="{A4F4FD0E-FC65-4CAD-96CA-92D863850A18}" srcOrd="0" destOrd="0" presId="urn:microsoft.com/office/officeart/2005/8/layout/rings+Icon"/>
    <dgm:cxn modelId="{E0EC0061-D986-490D-982E-3D8E8B167B69}" type="presOf" srcId="{E0A86295-4FBC-4BFD-9E2D-19628F57235D}" destId="{734EBA60-15EC-4731-9108-A853C1C4CCF5}" srcOrd="0" destOrd="0" presId="urn:microsoft.com/office/officeart/2005/8/layout/rings+Icon"/>
    <dgm:cxn modelId="{CBD2D495-26B5-4227-B142-D6693DA4B7E9}" srcId="{3FE8F24A-5C5E-489A-B44A-35B19F85E34D}" destId="{0D552F9B-C773-47A1-B10B-A65D551F8B04}" srcOrd="1" destOrd="0" parTransId="{3DC2C311-7E49-496B-83FC-49CE3656D632}" sibTransId="{D4AA0F75-348E-47B5-8520-82D396E4DCEC}"/>
    <dgm:cxn modelId="{9E6331D9-8F57-4069-B3EE-38792A902D4C}" srcId="{3FE8F24A-5C5E-489A-B44A-35B19F85E34D}" destId="{E0A86295-4FBC-4BFD-9E2D-19628F57235D}" srcOrd="0" destOrd="0" parTransId="{814C03FB-A8F3-4508-9DD5-AC0673786978}" sibTransId="{83721FB4-5C92-408D-B2FF-52604759C6CF}"/>
    <dgm:cxn modelId="{CEC6B1AD-0A72-436A-A225-C2098F3FDB1C}" type="presOf" srcId="{61060CC8-BC6A-4354-AAFD-151AE434B397}" destId="{68E6C7AC-6637-48C8-8690-D0A3E73C428E}" srcOrd="0" destOrd="0" presId="urn:microsoft.com/office/officeart/2005/8/layout/rings+Icon"/>
    <dgm:cxn modelId="{F705E499-D41E-455C-B580-C08A00AF0AF9}" type="presParOf" srcId="{A55A863F-234B-4AA5-9E06-9E066E2FFC17}" destId="{734EBA60-15EC-4731-9108-A853C1C4CCF5}" srcOrd="0" destOrd="0" presId="urn:microsoft.com/office/officeart/2005/8/layout/rings+Icon"/>
    <dgm:cxn modelId="{628F0C97-3A5B-4DA9-95DF-D4F6CDA604FF}" type="presParOf" srcId="{A55A863F-234B-4AA5-9E06-9E066E2FFC17}" destId="{A4F4FD0E-FC65-4CAD-96CA-92D863850A18}" srcOrd="1" destOrd="0" presId="urn:microsoft.com/office/officeart/2005/8/layout/rings+Icon"/>
    <dgm:cxn modelId="{DF99F89D-7282-4D88-A435-1F68382885D0}" type="presParOf" srcId="{A55A863F-234B-4AA5-9E06-9E066E2FFC17}" destId="{68E6C7AC-6637-48C8-8690-D0A3E73C428E}"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BDF16381-E18B-4BD3-B288-F4FF9D627E43}"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3488C0D9-810D-4547-B040-2D2EBB27756D}" type="presOf" srcId="{61060CC8-BC6A-4354-AAFD-151AE434B397}" destId="{A4F4FD0E-FC65-4CAD-96CA-92D863850A18}"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F916581E-209B-424C-9720-BFEA5A2052A2}" type="presOf" srcId="{3FE8F24A-5C5E-489A-B44A-35B19F85E34D}" destId="{A55A863F-234B-4AA5-9E06-9E066E2FFC17}" srcOrd="0" destOrd="0" presId="urn:microsoft.com/office/officeart/2005/8/layout/rings+Icon"/>
    <dgm:cxn modelId="{B440EC21-F36E-49E0-A79F-E4623681BCAF}" type="presOf" srcId="{0D552F9B-C773-47A1-B10B-A65D551F8B04}" destId="{734EBA60-15EC-4731-9108-A853C1C4CCF5}" srcOrd="0" destOrd="0" presId="urn:microsoft.com/office/officeart/2005/8/layout/rings+Icon"/>
    <dgm:cxn modelId="{10FC953F-3714-419B-A36C-B98299153650}" type="presParOf" srcId="{A55A863F-234B-4AA5-9E06-9E066E2FFC17}" destId="{734EBA60-15EC-4731-9108-A853C1C4CCF5}" srcOrd="0" destOrd="0" presId="urn:microsoft.com/office/officeart/2005/8/layout/rings+Icon"/>
    <dgm:cxn modelId="{4C78D58C-29B1-4077-BD6D-FCEA7A0BC28A}"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FB9DDB72-8C09-405B-A375-D313D16F7A8B}"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CBD2D495-26B5-4227-B142-D6693DA4B7E9}" srcId="{3FE8F24A-5C5E-489A-B44A-35B19F85E34D}" destId="{0D552F9B-C773-47A1-B10B-A65D551F8B04}" srcOrd="0" destOrd="0" parTransId="{3DC2C311-7E49-496B-83FC-49CE3656D632}" sibTransId="{D4AA0F75-348E-47B5-8520-82D396E4DCEC}"/>
    <dgm:cxn modelId="{837C8D67-3CF8-4317-A001-F2F763E1F4C7}" type="presOf" srcId="{3FE8F24A-5C5E-489A-B44A-35B19F85E34D}" destId="{A55A863F-234B-4AA5-9E06-9E066E2FFC17}" srcOrd="0" destOrd="0" presId="urn:microsoft.com/office/officeart/2005/8/layout/rings+Icon"/>
    <dgm:cxn modelId="{D1799EC5-675D-4903-902F-716AA9B946B7}" type="presOf" srcId="{61060CC8-BC6A-4354-AAFD-151AE434B397}" destId="{A4F4FD0E-FC65-4CAD-96CA-92D863850A18}" srcOrd="0" destOrd="0" presId="urn:microsoft.com/office/officeart/2005/8/layout/rings+Icon"/>
    <dgm:cxn modelId="{D588682B-4599-46C9-A226-88230ADCF5F9}" type="presOf" srcId="{0D552F9B-C773-47A1-B10B-A65D551F8B04}" destId="{734EBA60-15EC-4731-9108-A853C1C4CCF5}" srcOrd="0" destOrd="0" presId="urn:microsoft.com/office/officeart/2005/8/layout/rings+Icon"/>
    <dgm:cxn modelId="{796F5039-587C-4498-8826-8A16DABF6ACB}" type="presParOf" srcId="{A55A863F-234B-4AA5-9E06-9E066E2FFC17}" destId="{734EBA60-15EC-4731-9108-A853C1C4CCF5}" srcOrd="0" destOrd="0" presId="urn:microsoft.com/office/officeart/2005/8/layout/rings+Icon"/>
    <dgm:cxn modelId="{F87ECF9E-E21E-43D9-AA2D-EA60617F78BF}"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99D420A7-D0D2-441D-A6A2-986A7CD20A80}"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D7BA1F28-0349-4DA7-A3E2-A8F8368A591F}" type="presOf" srcId="{61060CC8-BC6A-4354-AAFD-151AE434B397}" destId="{A4F4FD0E-FC65-4CAD-96CA-92D863850A18}"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BAEC00B9-5714-4AC9-8083-3CC3E6712372}" type="presOf" srcId="{3FE8F24A-5C5E-489A-B44A-35B19F85E34D}" destId="{A55A863F-234B-4AA5-9E06-9E066E2FFC17}" srcOrd="0" destOrd="0" presId="urn:microsoft.com/office/officeart/2005/8/layout/rings+Icon"/>
    <dgm:cxn modelId="{CCC05F88-D60A-4FD5-AD09-8EC684EE2C8E}" type="presOf" srcId="{0D552F9B-C773-47A1-B10B-A65D551F8B04}" destId="{734EBA60-15EC-4731-9108-A853C1C4CCF5}" srcOrd="0" destOrd="0" presId="urn:microsoft.com/office/officeart/2005/8/layout/rings+Icon"/>
    <dgm:cxn modelId="{E0F8046B-4475-4CD1-9ED7-8C79ECFA65F9}" type="presParOf" srcId="{A55A863F-234B-4AA5-9E06-9E066E2FFC17}" destId="{734EBA60-15EC-4731-9108-A853C1C4CCF5}" srcOrd="0" destOrd="0" presId="urn:microsoft.com/office/officeart/2005/8/layout/rings+Icon"/>
    <dgm:cxn modelId="{6E432B36-38C4-4B72-931A-16F3F6DCD557}"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61E85C29-2EED-43A1-99FB-A1B94AE887AB}"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94A232D9-C392-4082-93D6-DA3CE0C556A2}" type="presOf" srcId="{0D552F9B-C773-47A1-B10B-A65D551F8B04}" destId="{734EBA60-15EC-4731-9108-A853C1C4CCF5}"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D765259F-B978-4954-8315-BB7D83FAF273}" type="presOf" srcId="{3FE8F24A-5C5E-489A-B44A-35B19F85E34D}" destId="{A55A863F-234B-4AA5-9E06-9E066E2FFC17}" srcOrd="0" destOrd="0" presId="urn:microsoft.com/office/officeart/2005/8/layout/rings+Icon"/>
    <dgm:cxn modelId="{9BF6F8DD-B354-4784-8A29-9D1846F09FF0}" type="presOf" srcId="{61060CC8-BC6A-4354-AAFD-151AE434B397}" destId="{A4F4FD0E-FC65-4CAD-96CA-92D863850A18}" srcOrd="0" destOrd="0" presId="urn:microsoft.com/office/officeart/2005/8/layout/rings+Icon"/>
    <dgm:cxn modelId="{0ECB9417-197D-478A-A7CA-548A5BE61687}" type="presParOf" srcId="{A55A863F-234B-4AA5-9E06-9E066E2FFC17}" destId="{734EBA60-15EC-4731-9108-A853C1C4CCF5}" srcOrd="0" destOrd="0" presId="urn:microsoft.com/office/officeart/2005/8/layout/rings+Icon"/>
    <dgm:cxn modelId="{618415C3-5062-48C8-8D38-E3ED79C86445}"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21CE57E2-617C-48F6-A7BE-BD18FEF809B9}"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740" custLinFactNeighborY="1352">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561DC60A-7BC0-482D-9FCD-AEC806507695}" type="presOf" srcId="{61060CC8-BC6A-4354-AAFD-151AE434B397}" destId="{A4F4FD0E-FC65-4CAD-96CA-92D863850A18}" srcOrd="0" destOrd="0" presId="urn:microsoft.com/office/officeart/2005/8/layout/rings+Icon"/>
    <dgm:cxn modelId="{A859907B-8E43-41C4-9CDC-C91BCDAD67A0}" type="presOf" srcId="{0D552F9B-C773-47A1-B10B-A65D551F8B04}" destId="{734EBA60-15EC-4731-9108-A853C1C4CCF5}"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A4C9F4DD-39B1-4138-B98B-CBE1CF68EEAC}" type="presOf" srcId="{3FE8F24A-5C5E-489A-B44A-35B19F85E34D}" destId="{A55A863F-234B-4AA5-9E06-9E066E2FFC17}" srcOrd="0" destOrd="0" presId="urn:microsoft.com/office/officeart/2005/8/layout/rings+Icon"/>
    <dgm:cxn modelId="{E64C3678-AD89-430E-9C10-9FF3A7A39B8D}" type="presParOf" srcId="{A55A863F-234B-4AA5-9E06-9E066E2FFC17}" destId="{734EBA60-15EC-4731-9108-A853C1C4CCF5}" srcOrd="0" destOrd="0" presId="urn:microsoft.com/office/officeart/2005/8/layout/rings+Icon"/>
    <dgm:cxn modelId="{9CE2C826-DC28-492C-AB3B-83110F6950CF}"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0CDB9D6F-8F31-4DFB-A837-4477F54FE1FD}"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NeighborX="57447" custLinFactNeighborY="-71322">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F03C475B-DB2F-4A91-B27B-8B156ABB0120}" type="presOf" srcId="{0D552F9B-C773-47A1-B10B-A65D551F8B04}" destId="{734EBA60-15EC-4731-9108-A853C1C4CCF5}"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F25FEBB2-BD9C-44F4-A291-0C585C617AB1}" type="presOf" srcId="{3FE8F24A-5C5E-489A-B44A-35B19F85E34D}" destId="{A55A863F-234B-4AA5-9E06-9E066E2FFC17}" srcOrd="0" destOrd="0" presId="urn:microsoft.com/office/officeart/2005/8/layout/rings+Icon"/>
    <dgm:cxn modelId="{B2F02D6E-D1F3-43A9-9B88-72B49ACACAD4}" type="presOf" srcId="{61060CC8-BC6A-4354-AAFD-151AE434B397}" destId="{A4F4FD0E-FC65-4CAD-96CA-92D863850A18}" srcOrd="0" destOrd="0" presId="urn:microsoft.com/office/officeart/2005/8/layout/rings+Icon"/>
    <dgm:cxn modelId="{FDC7D92C-38CB-4587-9109-6B17DD43552B}" type="presParOf" srcId="{A55A863F-234B-4AA5-9E06-9E066E2FFC17}" destId="{734EBA60-15EC-4731-9108-A853C1C4CCF5}" srcOrd="0" destOrd="0" presId="urn:microsoft.com/office/officeart/2005/8/layout/rings+Icon"/>
    <dgm:cxn modelId="{E3D2E45D-0FCD-4E8D-9539-48B383E9D30F}"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C1112895-0DA0-459D-BC7F-DCC267B0A1A9}"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417EE473-DADF-4D87-95FD-296AC6B97225}" type="presOf" srcId="{3FE8F24A-5C5E-489A-B44A-35B19F85E34D}" destId="{A55A863F-234B-4AA5-9E06-9E066E2FFC17}" srcOrd="0" destOrd="0" presId="urn:microsoft.com/office/officeart/2005/8/layout/rings+Icon"/>
    <dgm:cxn modelId="{70D5BB49-CC1E-4C3A-947E-817414F099E0}" type="presOf" srcId="{61060CC8-BC6A-4354-AAFD-151AE434B397}" destId="{A4F4FD0E-FC65-4CAD-96CA-92D863850A18}"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B48DF2D5-3995-439C-B780-1D8B5A7B467E}" type="presOf" srcId="{0D552F9B-C773-47A1-B10B-A65D551F8B04}" destId="{734EBA60-15EC-4731-9108-A853C1C4CCF5}" srcOrd="0" destOrd="0" presId="urn:microsoft.com/office/officeart/2005/8/layout/rings+Icon"/>
    <dgm:cxn modelId="{9FC779B2-AB37-450E-99B9-EE2A0616D132}" type="presParOf" srcId="{A55A863F-234B-4AA5-9E06-9E066E2FFC17}" destId="{734EBA60-15EC-4731-9108-A853C1C4CCF5}" srcOrd="0" destOrd="0" presId="urn:microsoft.com/office/officeart/2005/8/layout/rings+Icon"/>
    <dgm:cxn modelId="{65B00BE9-26D5-4397-A4AA-A1B0352F3AA1}"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7DE88553-BA59-444B-980A-FC2578E7E5E2}" type="presOf" srcId="{0D552F9B-C773-47A1-B10B-A65D551F8B04}" destId="{734EBA60-15EC-4731-9108-A853C1C4CCF5}"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C61F8938-DEB5-4DE9-8940-D64A3C7206A0}" type="presOf" srcId="{3FE8F24A-5C5E-489A-B44A-35B19F85E34D}" destId="{A55A863F-234B-4AA5-9E06-9E066E2FFC17}" srcOrd="0" destOrd="0" presId="urn:microsoft.com/office/officeart/2005/8/layout/rings+Icon"/>
    <dgm:cxn modelId="{70402969-BD84-49FE-9EBE-980EF072F56B}" type="presOf" srcId="{61060CC8-BC6A-4354-AAFD-151AE434B397}" destId="{A4F4FD0E-FC65-4CAD-96CA-92D863850A18}" srcOrd="0" destOrd="0" presId="urn:microsoft.com/office/officeart/2005/8/layout/rings+Icon"/>
    <dgm:cxn modelId="{0EDB164F-C7BD-4285-8DDA-6E979ECBE86C}" type="presParOf" srcId="{A55A863F-234B-4AA5-9E06-9E066E2FFC17}" destId="{734EBA60-15EC-4731-9108-A853C1C4CCF5}" srcOrd="0" destOrd="0" presId="urn:microsoft.com/office/officeart/2005/8/layout/rings+Icon"/>
    <dgm:cxn modelId="{9C087165-84DA-47AB-BF51-BB6BE8FA6D2C}"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CBD2D495-26B5-4227-B142-D6693DA4B7E9}" srcId="{3FE8F24A-5C5E-489A-B44A-35B19F85E34D}" destId="{0D552F9B-C773-47A1-B10B-A65D551F8B04}" srcOrd="0" destOrd="0" parTransId="{3DC2C311-7E49-496B-83FC-49CE3656D632}" sibTransId="{D4AA0F75-348E-47B5-8520-82D396E4DCEC}"/>
    <dgm:cxn modelId="{71B1E912-28EC-4F1F-A90F-D62A36971687}" type="presOf" srcId="{3FE8F24A-5C5E-489A-B44A-35B19F85E34D}" destId="{A55A863F-234B-4AA5-9E06-9E066E2FFC17}" srcOrd="0" destOrd="0" presId="urn:microsoft.com/office/officeart/2005/8/layout/rings+Icon"/>
    <dgm:cxn modelId="{C3DF7E37-7021-4B84-9501-6A70D9EF90D8}" type="presOf" srcId="{0D552F9B-C773-47A1-B10B-A65D551F8B04}" destId="{734EBA60-15EC-4731-9108-A853C1C4CCF5}" srcOrd="0" destOrd="0" presId="urn:microsoft.com/office/officeart/2005/8/layout/rings+Icon"/>
    <dgm:cxn modelId="{3C124D4D-C2B7-4D70-9938-01ADB495258A}" type="presOf" srcId="{61060CC8-BC6A-4354-AAFD-151AE434B397}" destId="{A4F4FD0E-FC65-4CAD-96CA-92D863850A18}" srcOrd="0" destOrd="0" presId="urn:microsoft.com/office/officeart/2005/8/layout/rings+Icon"/>
    <dgm:cxn modelId="{2D61222B-663F-40A9-A844-DC713E572CCF}" type="presParOf" srcId="{A55A863F-234B-4AA5-9E06-9E066E2FFC17}" destId="{734EBA60-15EC-4731-9108-A853C1C4CCF5}" srcOrd="0" destOrd="0" presId="urn:microsoft.com/office/officeart/2005/8/layout/rings+Icon"/>
    <dgm:cxn modelId="{E5A5E071-8F5E-4C69-BFD4-A96F73A691BA}"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F617C7A5-954F-49CF-9275-5B647B1E7B4B}" type="presOf" srcId="{3FE8F24A-5C5E-489A-B44A-35B19F85E34D}" destId="{A55A863F-234B-4AA5-9E06-9E066E2FFC17}" srcOrd="0" destOrd="0" presId="urn:microsoft.com/office/officeart/2005/8/layout/rings+Icon"/>
    <dgm:cxn modelId="{127403E5-48F1-465C-804A-0D0562A69395}" type="presOf" srcId="{0D552F9B-C773-47A1-B10B-A65D551F8B04}" destId="{734EBA60-15EC-4731-9108-A853C1C4CCF5}"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61474530-74C2-4F1F-9E79-C37E4B0D44FD}" type="presOf" srcId="{61060CC8-BC6A-4354-AAFD-151AE434B397}" destId="{A4F4FD0E-FC65-4CAD-96CA-92D863850A18}" srcOrd="0" destOrd="0" presId="urn:microsoft.com/office/officeart/2005/8/layout/rings+Icon"/>
    <dgm:cxn modelId="{C662F267-7BA2-4201-8E92-9B4CDA60C9F9}" type="presParOf" srcId="{A55A863F-234B-4AA5-9E06-9E066E2FFC17}" destId="{734EBA60-15EC-4731-9108-A853C1C4CCF5}" srcOrd="0" destOrd="0" presId="urn:microsoft.com/office/officeart/2005/8/layout/rings+Icon"/>
    <dgm:cxn modelId="{FD560FF4-3AB7-4AC0-BFBD-1045F3F2204C}"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228EDC14-2F2D-4017-A367-FAEC8F25529A}" type="presOf" srcId="{0D552F9B-C773-47A1-B10B-A65D551F8B04}" destId="{734EBA60-15EC-4731-9108-A853C1C4CCF5}" srcOrd="0" destOrd="0" presId="urn:microsoft.com/office/officeart/2005/8/layout/rings+Icon"/>
    <dgm:cxn modelId="{3A294A23-0E0C-4771-848A-F5BF14E04D45}" type="presOf" srcId="{61060CC8-BC6A-4354-AAFD-151AE434B397}" destId="{A4F4FD0E-FC65-4CAD-96CA-92D863850A18}" srcOrd="0" destOrd="0" presId="urn:microsoft.com/office/officeart/2005/8/layout/rings+Icon"/>
    <dgm:cxn modelId="{0D757FCE-2AD1-4394-A427-BD4CC7B088E2}" type="presOf" srcId="{3FE8F24A-5C5E-489A-B44A-35B19F85E34D}" destId="{A55A863F-234B-4AA5-9E06-9E066E2FFC17}"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97ECCDB4-D272-46BE-848E-7FFF0334E4B4}" type="presParOf" srcId="{A55A863F-234B-4AA5-9E06-9E066E2FFC17}" destId="{734EBA60-15EC-4731-9108-A853C1C4CCF5}" srcOrd="0" destOrd="0" presId="urn:microsoft.com/office/officeart/2005/8/layout/rings+Icon"/>
    <dgm:cxn modelId="{D3E1A090-E764-429D-BE5E-00ADA6388985}"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0E0D21A5-8ACA-47D6-B007-94D968D946E5}" type="presOf" srcId="{0D552F9B-C773-47A1-B10B-A65D551F8B04}" destId="{734EBA60-15EC-4731-9108-A853C1C4CCF5}" srcOrd="0" destOrd="0" presId="urn:microsoft.com/office/officeart/2005/8/layout/rings+Icon"/>
    <dgm:cxn modelId="{9E97FA9F-C69A-4CF7-99F5-580545A4AE57}" type="presOf" srcId="{61060CC8-BC6A-4354-AAFD-151AE434B397}" destId="{A4F4FD0E-FC65-4CAD-96CA-92D863850A18}" srcOrd="0" destOrd="0" presId="urn:microsoft.com/office/officeart/2005/8/layout/rings+Icon"/>
    <dgm:cxn modelId="{55DCB68E-7603-4C43-8E75-0C3A3FDFB9A9}" type="presOf" srcId="{3FE8F24A-5C5E-489A-B44A-35B19F85E34D}" destId="{A55A863F-234B-4AA5-9E06-9E066E2FFC17}"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89DAF0B5-76B7-430C-93B2-FBD6BDBFB5A3}" type="presParOf" srcId="{A55A863F-234B-4AA5-9E06-9E066E2FFC17}" destId="{734EBA60-15EC-4731-9108-A853C1C4CCF5}" srcOrd="0" destOrd="0" presId="urn:microsoft.com/office/officeart/2005/8/layout/rings+Icon"/>
    <dgm:cxn modelId="{A5386C2F-5B9A-4B52-98F0-E0F61E4725BF}"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CBD2D495-26B5-4227-B142-D6693DA4B7E9}" srcId="{3FE8F24A-5C5E-489A-B44A-35B19F85E34D}" destId="{0D552F9B-C773-47A1-B10B-A65D551F8B04}" srcOrd="0" destOrd="0" parTransId="{3DC2C311-7E49-496B-83FC-49CE3656D632}" sibTransId="{D4AA0F75-348E-47B5-8520-82D396E4DCEC}"/>
    <dgm:cxn modelId="{DE7EAC6D-0895-4596-96BE-A76CEBA1B11B}" type="presOf" srcId="{0D552F9B-C773-47A1-B10B-A65D551F8B04}" destId="{734EBA60-15EC-4731-9108-A853C1C4CCF5}" srcOrd="0" destOrd="0" presId="urn:microsoft.com/office/officeart/2005/8/layout/rings+Icon"/>
    <dgm:cxn modelId="{C719643E-D638-4B91-BAE2-3B9137DA6907}" type="presOf" srcId="{3FE8F24A-5C5E-489A-B44A-35B19F85E34D}" destId="{A55A863F-234B-4AA5-9E06-9E066E2FFC17}" srcOrd="0" destOrd="0" presId="urn:microsoft.com/office/officeart/2005/8/layout/rings+Icon"/>
    <dgm:cxn modelId="{0A9B27CF-6B77-426E-B22E-F660C3B3C918}" type="presOf" srcId="{61060CC8-BC6A-4354-AAFD-151AE434B397}" destId="{A4F4FD0E-FC65-4CAD-96CA-92D863850A18}" srcOrd="0" destOrd="0" presId="urn:microsoft.com/office/officeart/2005/8/layout/rings+Icon"/>
    <dgm:cxn modelId="{54416B08-6F09-4194-AD9F-6C65832710A5}" type="presParOf" srcId="{A55A863F-234B-4AA5-9E06-9E066E2FFC17}" destId="{734EBA60-15EC-4731-9108-A853C1C4CCF5}" srcOrd="0" destOrd="0" presId="urn:microsoft.com/office/officeart/2005/8/layout/rings+Icon"/>
    <dgm:cxn modelId="{82AFD109-693F-44DE-A228-833D6543FD1A}"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dirty="0" smtClean="0"/>
            <a:t> </a:t>
          </a:r>
          <a:endParaRPr lang="en-US" dirty="0"/>
        </a:p>
      </dgm:t>
    </dgm:pt>
    <dgm:pt modelId="{3DC2C311-7E49-496B-83FC-49CE3656D632}" type="parTrans" cxnId="{CBD2D495-26B5-4227-B142-D6693DA4B7E9}">
      <dgm:prSet/>
      <dgm:spPr/>
      <dgm:t>
        <a:bodyPr/>
        <a:lstStyle/>
        <a:p>
          <a:endParaRPr lang="en-US"/>
        </a:p>
      </dgm:t>
    </dgm:pt>
    <dgm:pt modelId="{D4AA0F75-348E-47B5-8520-82D396E4DCEC}" type="sibTrans" cxnId="{CBD2D495-26B5-4227-B142-D6693DA4B7E9}">
      <dgm:prSet/>
      <dgm:spPr/>
      <dgm:t>
        <a:bodyPr/>
        <a:lstStyle/>
        <a:p>
          <a:endParaRPr lang="en-US"/>
        </a:p>
      </dgm:t>
    </dgm:pt>
    <dgm:pt modelId="{61060CC8-BC6A-4354-AAFD-151AE434B397}">
      <dgm:prSet phldrT="[Text]"/>
      <dgm:spPr>
        <a:solidFill>
          <a:srgbClr val="00B0F0">
            <a:alpha val="50000"/>
          </a:srgbClr>
        </a:solidFill>
      </dgm:spPr>
      <dgm:t>
        <a:bodyPr/>
        <a:lstStyle/>
        <a:p>
          <a:r>
            <a:rPr lang="en-US" dirty="0" smtClean="0"/>
            <a:t> </a:t>
          </a:r>
          <a:endParaRPr lang="en-US" dirty="0"/>
        </a:p>
      </dgm:t>
    </dgm:pt>
    <dgm:pt modelId="{7F1464C3-DE0A-4C88-97AF-0DFBF02298A0}" type="parTrans" cxnId="{A45F0073-E12E-4ECE-B99C-4DF08CEBAB87}">
      <dgm:prSet/>
      <dgm:spPr/>
      <dgm:t>
        <a:bodyPr/>
        <a:lstStyle/>
        <a:p>
          <a:endParaRPr lang="en-US"/>
        </a:p>
      </dgm:t>
    </dgm:pt>
    <dgm:pt modelId="{2EB32396-CE97-4E8E-B180-5733B71D0CE3}" type="sibTrans" cxnId="{A45F0073-E12E-4ECE-B99C-4DF08CEBAB87}">
      <dgm:prSet/>
      <dgm:spPr/>
      <dgm:t>
        <a:bodyPr/>
        <a:lstStyle/>
        <a:p>
          <a:endParaRPr lang="en-US"/>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1687" custLinFactNeighborY="-1017">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5CE1651D-5CE7-4AEB-9A5C-93F82ADEE7C3}" type="presOf" srcId="{0D552F9B-C773-47A1-B10B-A65D551F8B04}" destId="{734EBA60-15EC-4731-9108-A853C1C4CCF5}" srcOrd="0" destOrd="0" presId="urn:microsoft.com/office/officeart/2005/8/layout/rings+Icon"/>
    <dgm:cxn modelId="{B77DF87C-C159-498E-B12E-037DD92D68BE}" type="presOf" srcId="{3FE8F24A-5C5E-489A-B44A-35B19F85E34D}" destId="{A55A863F-234B-4AA5-9E06-9E066E2FFC17}"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E11D1B0D-2D5A-4B84-815A-CE30C7EA0FF6}" type="presOf" srcId="{61060CC8-BC6A-4354-AAFD-151AE434B397}" destId="{A4F4FD0E-FC65-4CAD-96CA-92D863850A18}" srcOrd="0" destOrd="0" presId="urn:microsoft.com/office/officeart/2005/8/layout/rings+Icon"/>
    <dgm:cxn modelId="{2AD13DF7-0879-4B4C-8964-FBEFD0A9E535}" type="presParOf" srcId="{A55A863F-234B-4AA5-9E06-9E066E2FFC17}" destId="{734EBA60-15EC-4731-9108-A853C1C4CCF5}" srcOrd="0" destOrd="0" presId="urn:microsoft.com/office/officeart/2005/8/layout/rings+Icon"/>
    <dgm:cxn modelId="{63154C48-3E54-42A1-BC7F-E9E38745FF6B}"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0776" custLinFactNeighborY="-884">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57E7F37C-79BA-4F2D-8194-D12229F61EC2}" type="presOf" srcId="{61060CC8-BC6A-4354-AAFD-151AE434B397}" destId="{A4F4FD0E-FC65-4CAD-96CA-92D863850A18}" srcOrd="0" destOrd="0" presId="urn:microsoft.com/office/officeart/2005/8/layout/rings+Icon"/>
    <dgm:cxn modelId="{0108EDE8-9BFD-499B-8895-2A9962A32358}" type="presOf" srcId="{3FE8F24A-5C5E-489A-B44A-35B19F85E34D}" destId="{A55A863F-234B-4AA5-9E06-9E066E2FFC17}"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AD0A4C84-9AB4-4B3C-B4DA-C530C763D122}" type="presOf" srcId="{0D552F9B-C773-47A1-B10B-A65D551F8B04}" destId="{734EBA60-15EC-4731-9108-A853C1C4CCF5}" srcOrd="0" destOrd="0" presId="urn:microsoft.com/office/officeart/2005/8/layout/rings+Icon"/>
    <dgm:cxn modelId="{3CF2E1E1-6754-41DA-A363-F3C18AE57958}" type="presParOf" srcId="{A55A863F-234B-4AA5-9E06-9E066E2FFC17}" destId="{734EBA60-15EC-4731-9108-A853C1C4CCF5}" srcOrd="0" destOrd="0" presId="urn:microsoft.com/office/officeart/2005/8/layout/rings+Icon"/>
    <dgm:cxn modelId="{1F7A8920-2D36-4B9A-99BE-BFD588B0627A}"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B4AFC422-FF29-4B5D-8ED1-0BF563F7B0E5}"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0776" custLinFactNeighborY="-884">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65FF435E-FE75-45AD-99E6-17A6E3C36FDE}" type="presOf" srcId="{3FE8F24A-5C5E-489A-B44A-35B19F85E34D}" destId="{A55A863F-234B-4AA5-9E06-9E066E2FFC17}" srcOrd="0" destOrd="0" presId="urn:microsoft.com/office/officeart/2005/8/layout/rings+Icon"/>
    <dgm:cxn modelId="{35E87E10-2370-4684-9E75-1050C504787E}" type="presOf" srcId="{0D552F9B-C773-47A1-B10B-A65D551F8B04}" destId="{734EBA60-15EC-4731-9108-A853C1C4CCF5}"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B9E6666B-E6DE-41CB-99F9-67033078499E}" type="presOf" srcId="{61060CC8-BC6A-4354-AAFD-151AE434B397}" destId="{A4F4FD0E-FC65-4CAD-96CA-92D863850A18}" srcOrd="0" destOrd="0" presId="urn:microsoft.com/office/officeart/2005/8/layout/rings+Icon"/>
    <dgm:cxn modelId="{44709720-E0CC-48C1-B8CC-FA283EDBFC2A}" type="presParOf" srcId="{A55A863F-234B-4AA5-9E06-9E066E2FFC17}" destId="{734EBA60-15EC-4731-9108-A853C1C4CCF5}" srcOrd="0" destOrd="0" presId="urn:microsoft.com/office/officeart/2005/8/layout/rings+Icon"/>
    <dgm:cxn modelId="{6D83E49B-7532-435B-86EE-2F88FFE97769}"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784667DD-88E6-43AA-8E5E-79F975A9AC29}"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0776" custLinFactNeighborY="-884">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6ABD262C-8955-4A6C-98F1-5AB716E844FC}" type="presOf" srcId="{0D552F9B-C773-47A1-B10B-A65D551F8B04}" destId="{734EBA60-15EC-4731-9108-A853C1C4CCF5}" srcOrd="0" destOrd="0" presId="urn:microsoft.com/office/officeart/2005/8/layout/rings+Icon"/>
    <dgm:cxn modelId="{A90682C5-90B8-4200-9399-D69D5BA1B2E0}" type="presOf" srcId="{61060CC8-BC6A-4354-AAFD-151AE434B397}" destId="{A4F4FD0E-FC65-4CAD-96CA-92D863850A18}"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8C29B5CD-2CD9-4384-B881-93DF9F55B4C1}" type="presOf" srcId="{3FE8F24A-5C5E-489A-B44A-35B19F85E34D}" destId="{A55A863F-234B-4AA5-9E06-9E066E2FFC17}" srcOrd="0" destOrd="0" presId="urn:microsoft.com/office/officeart/2005/8/layout/rings+Icon"/>
    <dgm:cxn modelId="{6B86EDB8-4503-40E8-8DEA-6B3A2E1A696C}" type="presParOf" srcId="{A55A863F-234B-4AA5-9E06-9E066E2FFC17}" destId="{734EBA60-15EC-4731-9108-A853C1C4CCF5}" srcOrd="0" destOrd="0" presId="urn:microsoft.com/office/officeart/2005/8/layout/rings+Icon"/>
    <dgm:cxn modelId="{7E2B954D-2C4E-4A53-9164-10698BBE5BCC}"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49526FD-1F14-4B7F-B1EF-0FC408CC3796}" type="doc">
      <dgm:prSet loTypeId="urn:microsoft.com/office/officeart/2005/8/layout/rings+Icon" loCatId="officeonline" qsTypeId="urn:microsoft.com/office/officeart/2009/2/quickstyle/3d8" qsCatId="3D" csTypeId="urn:microsoft.com/office/officeart/2005/8/colors/accent1_2" csCatId="accent1" phldr="1"/>
      <dgm:spPr/>
    </dgm:pt>
    <dgm:pt modelId="{BA56410C-03D4-451A-AB95-4EE0EA289057}" type="pres">
      <dgm:prSet presAssocID="{A49526FD-1F14-4B7F-B1EF-0FC408CC3796}" presName="Name0" presStyleCnt="0">
        <dgm:presLayoutVars>
          <dgm:chMax val="7"/>
          <dgm:dir/>
          <dgm:resizeHandles val="exact"/>
        </dgm:presLayoutVars>
      </dgm:prSet>
      <dgm:spPr/>
    </dgm:pt>
  </dgm:ptLst>
  <dgm:cxnLst>
    <dgm:cxn modelId="{8EA69208-EA3F-4303-9CC3-49337CAAF45D}" type="presOf" srcId="{A49526FD-1F14-4B7F-B1EF-0FC408CC3796}" destId="{BA56410C-03D4-451A-AB95-4EE0EA289057}" srcOrd="0"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FE8F24A-5C5E-489A-B44A-35B19F85E34D}"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0D552F9B-C773-47A1-B10B-A65D551F8B04}">
      <dgm:prSet phldrT="[Text]"/>
      <dgm:spPr>
        <a:solidFill>
          <a:srgbClr val="FF0000">
            <a:alpha val="50000"/>
          </a:srgbClr>
        </a:solidFill>
      </dgm:spPr>
      <dgm:t>
        <a:bodyPr/>
        <a:lstStyle/>
        <a:p>
          <a:r>
            <a:rPr lang="en-US" b="1" dirty="0" smtClean="0"/>
            <a:t> </a:t>
          </a:r>
          <a:endParaRPr lang="en-US" b="1" dirty="0"/>
        </a:p>
      </dgm:t>
    </dgm:pt>
    <dgm:pt modelId="{3DC2C311-7E49-496B-83FC-49CE3656D632}" type="parTrans" cxnId="{CBD2D495-26B5-4227-B142-D6693DA4B7E9}">
      <dgm:prSet/>
      <dgm:spPr/>
      <dgm:t>
        <a:bodyPr/>
        <a:lstStyle/>
        <a:p>
          <a:endParaRPr lang="en-US" b="1"/>
        </a:p>
      </dgm:t>
    </dgm:pt>
    <dgm:pt modelId="{D4AA0F75-348E-47B5-8520-82D396E4DCEC}" type="sibTrans" cxnId="{CBD2D495-26B5-4227-B142-D6693DA4B7E9}">
      <dgm:prSet/>
      <dgm:spPr/>
      <dgm:t>
        <a:bodyPr/>
        <a:lstStyle/>
        <a:p>
          <a:endParaRPr lang="en-US" b="1"/>
        </a:p>
      </dgm:t>
    </dgm:pt>
    <dgm:pt modelId="{61060CC8-BC6A-4354-AAFD-151AE434B397}">
      <dgm:prSet phldrT="[Text]"/>
      <dgm:spPr>
        <a:solidFill>
          <a:srgbClr val="00B0F0">
            <a:alpha val="50000"/>
          </a:srgbClr>
        </a:solidFill>
      </dgm:spPr>
      <dgm:t>
        <a:bodyPr/>
        <a:lstStyle/>
        <a:p>
          <a:r>
            <a:rPr lang="en-US" b="1" dirty="0" smtClean="0"/>
            <a:t> </a:t>
          </a:r>
          <a:endParaRPr lang="en-US" b="1" dirty="0"/>
        </a:p>
      </dgm:t>
    </dgm:pt>
    <dgm:pt modelId="{7F1464C3-DE0A-4C88-97AF-0DFBF02298A0}" type="parTrans" cxnId="{A45F0073-E12E-4ECE-B99C-4DF08CEBAB87}">
      <dgm:prSet/>
      <dgm:spPr/>
      <dgm:t>
        <a:bodyPr/>
        <a:lstStyle/>
        <a:p>
          <a:endParaRPr lang="en-US" b="1"/>
        </a:p>
      </dgm:t>
    </dgm:pt>
    <dgm:pt modelId="{2EB32396-CE97-4E8E-B180-5733B71D0CE3}" type="sibTrans" cxnId="{A45F0073-E12E-4ECE-B99C-4DF08CEBAB87}">
      <dgm:prSet/>
      <dgm:spPr/>
      <dgm:t>
        <a:bodyPr/>
        <a:lstStyle/>
        <a:p>
          <a:endParaRPr lang="en-US" b="1"/>
        </a:p>
      </dgm:t>
    </dgm:pt>
    <dgm:pt modelId="{A55A863F-234B-4AA5-9E06-9E066E2FFC17}" type="pres">
      <dgm:prSet presAssocID="{3FE8F24A-5C5E-489A-B44A-35B19F85E34D}" presName="Name0" presStyleCnt="0">
        <dgm:presLayoutVars>
          <dgm:chMax val="7"/>
          <dgm:dir/>
          <dgm:resizeHandles val="exact"/>
        </dgm:presLayoutVars>
      </dgm:prSet>
      <dgm:spPr/>
    </dgm:pt>
    <dgm:pt modelId="{734EBA60-15EC-4731-9108-A853C1C4CCF5}" type="pres">
      <dgm:prSet presAssocID="{3FE8F24A-5C5E-489A-B44A-35B19F85E34D}" presName="ellipse1" presStyleLbl="vennNode1" presStyleIdx="0" presStyleCnt="2" custLinFactNeighborX="30776" custLinFactNeighborY="-884">
        <dgm:presLayoutVars>
          <dgm:bulletEnabled val="1"/>
        </dgm:presLayoutVars>
      </dgm:prSet>
      <dgm:spPr>
        <a:solidFill>
          <a:srgbClr val="FFFF00">
            <a:alpha val="50000"/>
          </a:srgbClr>
        </a:solidFill>
      </dgm:spPr>
      <dgm:t>
        <a:bodyPr/>
        <a:lstStyle/>
        <a:p>
          <a:endParaRPr lang="en-US"/>
        </a:p>
      </dgm:t>
    </dgm:pt>
    <dgm:pt modelId="{A4F4FD0E-FC65-4CAD-96CA-92D863850A18}" type="pres">
      <dgm:prSet presAssocID="{3FE8F24A-5C5E-489A-B44A-35B19F85E34D}" presName="ellipse2" presStyleLbl="vennNode1" presStyleIdx="1" presStyleCnt="2" custLinFactX="100000" custLinFactNeighborX="106286" custLinFactNeighborY="-93387">
        <dgm:presLayoutVars>
          <dgm:bulletEnabled val="1"/>
        </dgm:presLayoutVars>
      </dgm:prSet>
      <dgm:spPr/>
      <dgm:t>
        <a:bodyPr/>
        <a:lstStyle/>
        <a:p>
          <a:endParaRPr lang="en-US"/>
        </a:p>
      </dgm:t>
    </dgm:pt>
  </dgm:ptLst>
  <dgm:cxnLst>
    <dgm:cxn modelId="{A45F0073-E12E-4ECE-B99C-4DF08CEBAB87}" srcId="{3FE8F24A-5C5E-489A-B44A-35B19F85E34D}" destId="{61060CC8-BC6A-4354-AAFD-151AE434B397}" srcOrd="1" destOrd="0" parTransId="{7F1464C3-DE0A-4C88-97AF-0DFBF02298A0}" sibTransId="{2EB32396-CE97-4E8E-B180-5733B71D0CE3}"/>
    <dgm:cxn modelId="{DF9801EF-B181-4B8C-B3DC-49DD03C911E3}" type="presOf" srcId="{0D552F9B-C773-47A1-B10B-A65D551F8B04}" destId="{734EBA60-15EC-4731-9108-A853C1C4CCF5}" srcOrd="0" destOrd="0" presId="urn:microsoft.com/office/officeart/2005/8/layout/rings+Icon"/>
    <dgm:cxn modelId="{CAE77DA7-4916-4C44-86A7-1EDAD98DE860}" type="presOf" srcId="{61060CC8-BC6A-4354-AAFD-151AE434B397}" destId="{A4F4FD0E-FC65-4CAD-96CA-92D863850A18}" srcOrd="0" destOrd="0" presId="urn:microsoft.com/office/officeart/2005/8/layout/rings+Icon"/>
    <dgm:cxn modelId="{CBD2D495-26B5-4227-B142-D6693DA4B7E9}" srcId="{3FE8F24A-5C5E-489A-B44A-35B19F85E34D}" destId="{0D552F9B-C773-47A1-B10B-A65D551F8B04}" srcOrd="0" destOrd="0" parTransId="{3DC2C311-7E49-496B-83FC-49CE3656D632}" sibTransId="{D4AA0F75-348E-47B5-8520-82D396E4DCEC}"/>
    <dgm:cxn modelId="{09615333-91F2-4262-9FE3-F01DF4BFFBF0}" type="presOf" srcId="{3FE8F24A-5C5E-489A-B44A-35B19F85E34D}" destId="{A55A863F-234B-4AA5-9E06-9E066E2FFC17}" srcOrd="0" destOrd="0" presId="urn:microsoft.com/office/officeart/2005/8/layout/rings+Icon"/>
    <dgm:cxn modelId="{0DCE4D34-34D7-41F7-B330-A892FFEF6BBE}" type="presParOf" srcId="{A55A863F-234B-4AA5-9E06-9E066E2FFC17}" destId="{734EBA60-15EC-4731-9108-A853C1C4CCF5}" srcOrd="0" destOrd="0" presId="urn:microsoft.com/office/officeart/2005/8/layout/rings+Icon"/>
    <dgm:cxn modelId="{60FFBFFE-A68E-49DC-AE59-A1C182458399}" type="presParOf" srcId="{A55A863F-234B-4AA5-9E06-9E066E2FFC17}" destId="{A4F4FD0E-FC65-4CAD-96CA-92D863850A18}" srcOrd="1" destOrd="0" presId="urn:microsoft.com/office/officeart/2005/8/layout/rings+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990596" y="23059"/>
          <a:ext cx="2077451"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1294832" y="327290"/>
        <a:ext cx="1468979" cy="1468959"/>
      </dsp:txXfrm>
    </dsp:sp>
    <dsp:sp modelId="{A4F4FD0E-FC65-4CAD-96CA-92D863850A18}">
      <dsp:nvSpPr>
        <dsp:cNvPr id="0" name=""/>
        <dsp:cNvSpPr/>
      </dsp:nvSpPr>
      <dsp:spPr>
        <a:xfrm>
          <a:off x="1905005" y="875185"/>
          <a:ext cx="2077451" cy="2077421"/>
        </a:xfrm>
        <a:prstGeom prst="ellipse">
          <a:avLst/>
        </a:prstGeom>
        <a:solidFill>
          <a:srgbClr val="FF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209241" y="1179416"/>
        <a:ext cx="1468979" cy="1468959"/>
      </dsp:txXfrm>
    </dsp:sp>
    <dsp:sp modelId="{68E6C7AC-6637-48C8-8690-D0A3E73C428E}">
      <dsp:nvSpPr>
        <dsp:cNvPr id="0" name=""/>
        <dsp:cNvSpPr/>
      </dsp:nvSpPr>
      <dsp:spPr>
        <a:xfrm>
          <a:off x="2666994" y="33945"/>
          <a:ext cx="2077451"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971230" y="338176"/>
        <a:ext cx="1468979" cy="14689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9646" y="28086"/>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53856" y="332317"/>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48545"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052755"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3554007" y="304231"/>
        <a:ext cx="1468855" cy="14689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29621"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33831"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29621"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33831"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29621"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33831"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BA60-15EC-4731-9108-A853C1C4CCF5}">
      <dsp:nvSpPr>
        <dsp:cNvPr id="0" name=""/>
        <dsp:cNvSpPr/>
      </dsp:nvSpPr>
      <dsp:spPr>
        <a:xfrm>
          <a:off x="1729621" y="0"/>
          <a:ext cx="2077275" cy="2077421"/>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2033831" y="304231"/>
        <a:ext cx="1468855" cy="1468959"/>
      </dsp:txXfrm>
    </dsp:sp>
    <dsp:sp modelId="{A4F4FD0E-FC65-4CAD-96CA-92D863850A18}">
      <dsp:nvSpPr>
        <dsp:cNvPr id="0" name=""/>
        <dsp:cNvSpPr/>
      </dsp:nvSpPr>
      <dsp:spPr>
        <a:xfrm>
          <a:off x="3249797" y="0"/>
          <a:ext cx="2077275" cy="2077421"/>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smtClean="0"/>
            <a:t> </a:t>
          </a:r>
          <a:endParaRPr lang="en-US" sz="6500" b="1" kern="1200" dirty="0"/>
        </a:p>
      </dsp:txBody>
      <dsp:txXfrm>
        <a:off x="3554007" y="304231"/>
        <a:ext cx="1468855" cy="1468959"/>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0.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6.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7.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8.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9.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0.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6.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7.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8.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9.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7.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8.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9.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A26AB-2897-4EFE-901F-82D5E0DA2880}" type="datetimeFigureOut">
              <a:rPr lang="en-US" smtClean="0"/>
              <a:t>8/29/2015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B6311B-BF1D-4DFE-A535-3FA5A2B7C7ED}" type="slidenum">
              <a:rPr lang="en-US" smtClean="0"/>
              <a:t>‹#›</a:t>
            </a:fld>
            <a:endParaRPr lang="en-US"/>
          </a:p>
        </p:txBody>
      </p:sp>
    </p:spTree>
    <p:extLst>
      <p:ext uri="{BB962C8B-B14F-4D97-AF65-F5344CB8AC3E}">
        <p14:creationId xmlns:p14="http://schemas.microsoft.com/office/powerpoint/2010/main" val="266442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98C9A8-C704-4A57-A64C-03BB89C4B6B8}"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456551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8C9A8-C704-4A57-A64C-03BB89C4B6B8}"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420264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8C9A8-C704-4A57-A64C-03BB89C4B6B8}"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142656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8C9A8-C704-4A57-A64C-03BB89C4B6B8}"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2513968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8C9A8-C704-4A57-A64C-03BB89C4B6B8}"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301118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98C9A8-C704-4A57-A64C-03BB89C4B6B8}"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69061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98C9A8-C704-4A57-A64C-03BB89C4B6B8}" type="datetimeFigureOut">
              <a:rPr lang="en-US" smtClean="0"/>
              <a:t>8/29/2015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2979051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98C9A8-C704-4A57-A64C-03BB89C4B6B8}" type="datetimeFigureOut">
              <a:rPr lang="en-US" smtClean="0"/>
              <a:t>8/29/2015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1687421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8C9A8-C704-4A57-A64C-03BB89C4B6B8}" type="datetimeFigureOut">
              <a:rPr lang="en-US" smtClean="0"/>
              <a:t>8/29/2015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114642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8C9A8-C704-4A57-A64C-03BB89C4B6B8}"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350637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8C9A8-C704-4A57-A64C-03BB89C4B6B8}"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E444B-E657-437E-8385-170D4D608100}" type="slidenum">
              <a:rPr lang="en-US" smtClean="0"/>
              <a:t>‹#›</a:t>
            </a:fld>
            <a:endParaRPr lang="en-US"/>
          </a:p>
        </p:txBody>
      </p:sp>
    </p:spTree>
    <p:extLst>
      <p:ext uri="{BB962C8B-B14F-4D97-AF65-F5344CB8AC3E}">
        <p14:creationId xmlns:p14="http://schemas.microsoft.com/office/powerpoint/2010/main" val="1752750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8C9A8-C704-4A57-A64C-03BB89C4B6B8}" type="datetimeFigureOut">
              <a:rPr lang="en-US" smtClean="0"/>
              <a:t>8/29/2015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E444B-E657-437E-8385-170D4D608100}" type="slidenum">
              <a:rPr lang="en-US" smtClean="0"/>
              <a:t>‹#›</a:t>
            </a:fld>
            <a:endParaRPr lang="en-US"/>
          </a:p>
        </p:txBody>
      </p:sp>
    </p:spTree>
    <p:extLst>
      <p:ext uri="{BB962C8B-B14F-4D97-AF65-F5344CB8AC3E}">
        <p14:creationId xmlns:p14="http://schemas.microsoft.com/office/powerpoint/2010/main" val="640990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Layout" Target="../diagrams/layout18.xml"/><Relationship Id="rId7" Type="http://schemas.openxmlformats.org/officeDocument/2006/relationships/image" Target="../media/image1.jpeg"/><Relationship Id="rId12" Type="http://schemas.microsoft.com/office/2007/relationships/diagramDrawing" Target="../diagrams/drawing19.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11" Type="http://schemas.openxmlformats.org/officeDocument/2006/relationships/diagramColors" Target="../diagrams/colors19.xml"/><Relationship Id="rId5" Type="http://schemas.openxmlformats.org/officeDocument/2006/relationships/diagramColors" Target="../diagrams/colors18.xml"/><Relationship Id="rId10" Type="http://schemas.openxmlformats.org/officeDocument/2006/relationships/diagramQuickStyle" Target="../diagrams/quickStyle19.xml"/><Relationship Id="rId4" Type="http://schemas.openxmlformats.org/officeDocument/2006/relationships/diagramQuickStyle" Target="../diagrams/quickStyle18.xml"/><Relationship Id="rId9" Type="http://schemas.openxmlformats.org/officeDocument/2006/relationships/diagramLayout" Target="../diagrams/layout1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2.xml"/><Relationship Id="rId3" Type="http://schemas.openxmlformats.org/officeDocument/2006/relationships/diagramLayout" Target="../diagrams/layout21.xml"/><Relationship Id="rId7" Type="http://schemas.openxmlformats.org/officeDocument/2006/relationships/image" Target="../media/image1.jpeg"/><Relationship Id="rId12" Type="http://schemas.microsoft.com/office/2007/relationships/diagramDrawing" Target="../diagrams/drawing22.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11" Type="http://schemas.openxmlformats.org/officeDocument/2006/relationships/diagramColors" Target="../diagrams/colors22.xml"/><Relationship Id="rId5" Type="http://schemas.openxmlformats.org/officeDocument/2006/relationships/diagramColors" Target="../diagrams/colors21.xml"/><Relationship Id="rId10" Type="http://schemas.openxmlformats.org/officeDocument/2006/relationships/diagramQuickStyle" Target="../diagrams/quickStyle22.xml"/><Relationship Id="rId4" Type="http://schemas.openxmlformats.org/officeDocument/2006/relationships/diagramQuickStyle" Target="../diagrams/quickStyle21.xml"/><Relationship Id="rId9" Type="http://schemas.openxmlformats.org/officeDocument/2006/relationships/diagramLayout" Target="../diagrams/layout2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Layout" Target="../diagrams/layout2.xml"/><Relationship Id="rId7" Type="http://schemas.openxmlformats.org/officeDocument/2006/relationships/image" Target="../media/image1.jpeg"/><Relationship Id="rId12" Type="http://schemas.microsoft.com/office/2007/relationships/diagramDrawing" Target="../diagrams/drawing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diagramColors" Target="../diagrams/colors3.xml"/><Relationship Id="rId5" Type="http://schemas.openxmlformats.org/officeDocument/2006/relationships/diagramColors" Target="../diagrams/colors2.xml"/><Relationship Id="rId10" Type="http://schemas.openxmlformats.org/officeDocument/2006/relationships/diagramQuickStyle" Target="../diagrams/quickStyle3.xml"/><Relationship Id="rId4" Type="http://schemas.openxmlformats.org/officeDocument/2006/relationships/diagramQuickStyle" Target="../diagrams/quickStyle2.xml"/><Relationship Id="rId9"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Layout" Target="../diagrams/layout4.xml"/><Relationship Id="rId7" Type="http://schemas.openxmlformats.org/officeDocument/2006/relationships/image" Target="../media/image1.jpeg"/><Relationship Id="rId12" Type="http://schemas.microsoft.com/office/2007/relationships/diagramDrawing" Target="../diagrams/drawing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openxmlformats.org/officeDocument/2006/relationships/diagramColors" Target="../diagrams/colors5.xml"/><Relationship Id="rId5" Type="http://schemas.openxmlformats.org/officeDocument/2006/relationships/diagramColors" Target="../diagrams/colors4.xml"/><Relationship Id="rId10" Type="http://schemas.openxmlformats.org/officeDocument/2006/relationships/diagramQuickStyle" Target="../diagrams/quickStyle5.xml"/><Relationship Id="rId4" Type="http://schemas.openxmlformats.org/officeDocument/2006/relationships/diagramQuickStyle" Target="../diagrams/quickStyle4.xml"/><Relationship Id="rId9"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Layout" Target="../diagrams/layout6.xml"/><Relationship Id="rId7" Type="http://schemas.openxmlformats.org/officeDocument/2006/relationships/image" Target="../media/image1.jpeg"/><Relationship Id="rId12" Type="http://schemas.microsoft.com/office/2007/relationships/diagramDrawing" Target="../diagrams/drawing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openxmlformats.org/officeDocument/2006/relationships/diagramColors" Target="../diagrams/colors7.xml"/><Relationship Id="rId5" Type="http://schemas.openxmlformats.org/officeDocument/2006/relationships/diagramColors" Target="../diagrams/colors6.xml"/><Relationship Id="rId10" Type="http://schemas.openxmlformats.org/officeDocument/2006/relationships/diagramQuickStyle" Target="../diagrams/quickStyle7.xml"/><Relationship Id="rId4" Type="http://schemas.openxmlformats.org/officeDocument/2006/relationships/diagramQuickStyle" Target="../diagrams/quickStyle6.xml"/><Relationship Id="rId9" Type="http://schemas.openxmlformats.org/officeDocument/2006/relationships/diagramLayout" Target="../diagrams/layout7.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Layout" Target="../diagrams/layout8.xml"/><Relationship Id="rId7" Type="http://schemas.openxmlformats.org/officeDocument/2006/relationships/image" Target="../media/image1.jpeg"/><Relationship Id="rId12" Type="http://schemas.microsoft.com/office/2007/relationships/diagramDrawing" Target="../diagrams/drawing9.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11" Type="http://schemas.openxmlformats.org/officeDocument/2006/relationships/diagramColors" Target="../diagrams/colors9.xml"/><Relationship Id="rId5" Type="http://schemas.openxmlformats.org/officeDocument/2006/relationships/diagramColors" Target="../diagrams/colors8.xml"/><Relationship Id="rId10" Type="http://schemas.openxmlformats.org/officeDocument/2006/relationships/diagramQuickStyle" Target="../diagrams/quickStyle9.xml"/><Relationship Id="rId4" Type="http://schemas.openxmlformats.org/officeDocument/2006/relationships/diagramQuickStyle" Target="../diagrams/quickStyle8.xml"/><Relationship Id="rId9" Type="http://schemas.openxmlformats.org/officeDocument/2006/relationships/diagramLayout" Target="../diagrams/layout9.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Layout" Target="../diagrams/layout10.xml"/><Relationship Id="rId7" Type="http://schemas.openxmlformats.org/officeDocument/2006/relationships/image" Target="../media/image1.jpeg"/><Relationship Id="rId12" Type="http://schemas.microsoft.com/office/2007/relationships/diagramDrawing" Target="../diagrams/drawing11.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11" Type="http://schemas.openxmlformats.org/officeDocument/2006/relationships/diagramColors" Target="../diagrams/colors11.xml"/><Relationship Id="rId5" Type="http://schemas.openxmlformats.org/officeDocument/2006/relationships/diagramColors" Target="../diagrams/colors10.xml"/><Relationship Id="rId10" Type="http://schemas.openxmlformats.org/officeDocument/2006/relationships/diagramQuickStyle" Target="../diagrams/quickStyle11.xml"/><Relationship Id="rId4" Type="http://schemas.openxmlformats.org/officeDocument/2006/relationships/diagramQuickStyle" Target="../diagrams/quickStyle10.xml"/><Relationship Id="rId9" Type="http://schemas.openxmlformats.org/officeDocument/2006/relationships/diagramLayout" Target="../diagrams/layout11.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Layout" Target="../diagrams/layout12.xml"/><Relationship Id="rId7" Type="http://schemas.openxmlformats.org/officeDocument/2006/relationships/image" Target="../media/image1.jpeg"/><Relationship Id="rId12" Type="http://schemas.microsoft.com/office/2007/relationships/diagramDrawing" Target="../diagrams/drawing13.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11" Type="http://schemas.openxmlformats.org/officeDocument/2006/relationships/diagramColors" Target="../diagrams/colors13.xml"/><Relationship Id="rId5" Type="http://schemas.openxmlformats.org/officeDocument/2006/relationships/diagramColors" Target="../diagrams/colors12.xml"/><Relationship Id="rId10" Type="http://schemas.openxmlformats.org/officeDocument/2006/relationships/diagramQuickStyle" Target="../diagrams/quickStyle13.xml"/><Relationship Id="rId4" Type="http://schemas.openxmlformats.org/officeDocument/2006/relationships/diagramQuickStyle" Target="../diagrams/quickStyle12.xml"/><Relationship Id="rId9" Type="http://schemas.openxmlformats.org/officeDocument/2006/relationships/diagramLayout" Target="../diagrams/layout13.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Layout" Target="../diagrams/layout14.xml"/><Relationship Id="rId7" Type="http://schemas.openxmlformats.org/officeDocument/2006/relationships/image" Target="../media/image1.jpeg"/><Relationship Id="rId12" Type="http://schemas.microsoft.com/office/2007/relationships/diagramDrawing" Target="../diagrams/drawing15.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11" Type="http://schemas.openxmlformats.org/officeDocument/2006/relationships/diagramColors" Target="../diagrams/colors15.xml"/><Relationship Id="rId5" Type="http://schemas.openxmlformats.org/officeDocument/2006/relationships/diagramColors" Target="../diagrams/colors14.xml"/><Relationship Id="rId10" Type="http://schemas.openxmlformats.org/officeDocument/2006/relationships/diagramQuickStyle" Target="../diagrams/quickStyle15.xml"/><Relationship Id="rId4" Type="http://schemas.openxmlformats.org/officeDocument/2006/relationships/diagramQuickStyle" Target="../diagrams/quickStyle14.xml"/><Relationship Id="rId9" Type="http://schemas.openxmlformats.org/officeDocument/2006/relationships/diagramLayout" Target="../diagrams/layout15.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17.xml"/><Relationship Id="rId3" Type="http://schemas.openxmlformats.org/officeDocument/2006/relationships/diagramLayout" Target="../diagrams/layout16.xml"/><Relationship Id="rId7" Type="http://schemas.openxmlformats.org/officeDocument/2006/relationships/image" Target="../media/image1.jpeg"/><Relationship Id="rId12" Type="http://schemas.microsoft.com/office/2007/relationships/diagramDrawing" Target="../diagrams/drawing17.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11" Type="http://schemas.openxmlformats.org/officeDocument/2006/relationships/diagramColors" Target="../diagrams/colors17.xml"/><Relationship Id="rId5" Type="http://schemas.openxmlformats.org/officeDocument/2006/relationships/diagramColors" Target="../diagrams/colors16.xml"/><Relationship Id="rId10" Type="http://schemas.openxmlformats.org/officeDocument/2006/relationships/diagramQuickStyle" Target="../diagrams/quickStyle17.xml"/><Relationship Id="rId4" Type="http://schemas.openxmlformats.org/officeDocument/2006/relationships/diagramQuickStyle" Target="../diagrams/quickStyle16.xml"/><Relationship Id="rId9" Type="http://schemas.openxmlformats.org/officeDocument/2006/relationships/diagramLayout" Target="../diagrams/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1"/>
          <a:tileRect/>
        </a:gradFill>
        <a:effectLst/>
      </p:bgPr>
    </p:bg>
    <p:spTree>
      <p:nvGrpSpPr>
        <p:cNvPr id="1" name=""/>
        <p:cNvGrpSpPr/>
        <p:nvPr/>
      </p:nvGrpSpPr>
      <p:grpSpPr>
        <a:xfrm>
          <a:off x="0" y="0"/>
          <a:ext cx="0" cy="0"/>
          <a:chOff x="0" y="0"/>
          <a:chExt cx="0" cy="0"/>
        </a:xfrm>
      </p:grpSpPr>
      <p:sp>
        <p:nvSpPr>
          <p:cNvPr id="43" name="Rectangle 42"/>
          <p:cNvSpPr/>
          <p:nvPr/>
        </p:nvSpPr>
        <p:spPr>
          <a:xfrm>
            <a:off x="450273" y="2357735"/>
            <a:ext cx="838200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rgbClr val="FFC000"/>
                </a:solidFill>
                <a:effectLst>
                  <a:reflection blurRad="12700" stA="50000" endPos="50000" dist="5000" dir="5400000" sy="-100000" rotWithShape="0"/>
                </a:effectLst>
              </a:rPr>
              <a:t>Venn Diagrams</a:t>
            </a:r>
            <a:endParaRPr lang="en-US" sz="5400" b="1" cap="all" spc="0" dirty="0">
              <a:ln w="0"/>
              <a:solidFill>
                <a:srgbClr val="FFC000"/>
              </a:solidFill>
              <a:effectLst>
                <a:reflection blurRad="12700" stA="50000" endPos="50000" dist="5000" dir="5400000" sy="-100000" rotWithShape="0"/>
              </a:effectLst>
            </a:endParaRPr>
          </a:p>
        </p:txBody>
      </p:sp>
      <p:pic>
        <p:nvPicPr>
          <p:cNvPr id="4" name="Picture 3"/>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extLst>
              <p:ext uri="{D42A27DB-BD31-4B8C-83A1-F6EECF244321}">
                <p14:modId xmlns:p14="http://schemas.microsoft.com/office/powerpoint/2010/main" val="148286877"/>
              </p:ext>
            </p:extLst>
          </p:nvPr>
        </p:nvGraphicFramePr>
        <p:xfrm>
          <a:off x="1676400" y="3395053"/>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243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repeatCount="indefinite" fill="remove" nodeType="clickEffect">
                                  <p:stCondLst>
                                    <p:cond delay="0"/>
                                  </p:stCondLst>
                                  <p:endCondLst>
                                    <p:cond evt="onNext" delay="0">
                                      <p:tgtEl>
                                        <p:sldTgt/>
                                      </p:tgtEl>
                                    </p:cond>
                                  </p:endCondLst>
                                  <p:iterate type="lt">
                                    <p:tmPct val="10000"/>
                                  </p:iterate>
                                  <p:childTnLst>
                                    <p:animMotion origin="layout" path="M 0.0 0.0 L 0.0 -0.07213" pathEditMode="relative" ptsTypes="">
                                      <p:cBhvr>
                                        <p:cTn id="6" dur="250" accel="50000" decel="50000" autoRev="1" fill="hold">
                                          <p:stCondLst>
                                            <p:cond delay="0"/>
                                          </p:stCondLst>
                                        </p:cTn>
                                        <p:tgtEl>
                                          <p:spTgt spid="43">
                                            <p:txEl>
                                              <p:pRg st="0" end="0"/>
                                            </p:txEl>
                                          </p:spTgt>
                                        </p:tgtEl>
                                        <p:attrNameLst>
                                          <p:attrName>ppt_x</p:attrName>
                                          <p:attrName>ppt_y</p:attrName>
                                        </p:attrNameLst>
                                      </p:cBhvr>
                                    </p:animMotion>
                                    <p:animRot by="1500000">
                                      <p:cBhvr>
                                        <p:cTn id="7" dur="125" fill="hold">
                                          <p:stCondLst>
                                            <p:cond delay="0"/>
                                          </p:stCondLst>
                                        </p:cTn>
                                        <p:tgtEl>
                                          <p:spTgt spid="43">
                                            <p:txEl>
                                              <p:pRg st="0" end="0"/>
                                            </p:txEl>
                                          </p:spTgt>
                                        </p:tgtEl>
                                        <p:attrNameLst>
                                          <p:attrName>r</p:attrName>
                                        </p:attrNameLst>
                                      </p:cBhvr>
                                    </p:animRot>
                                    <p:animRot by="-1500000">
                                      <p:cBhvr>
                                        <p:cTn id="8" dur="125" fill="hold">
                                          <p:stCondLst>
                                            <p:cond delay="125"/>
                                          </p:stCondLst>
                                        </p:cTn>
                                        <p:tgtEl>
                                          <p:spTgt spid="43">
                                            <p:txEl>
                                              <p:pRg st="0" end="0"/>
                                            </p:txEl>
                                          </p:spTgt>
                                        </p:tgtEl>
                                        <p:attrNameLst>
                                          <p:attrName>r</p:attrName>
                                        </p:attrNameLst>
                                      </p:cBhvr>
                                    </p:animRot>
                                    <p:animRot by="-1500000">
                                      <p:cBhvr>
                                        <p:cTn id="9" dur="125" fill="hold">
                                          <p:stCondLst>
                                            <p:cond delay="250"/>
                                          </p:stCondLst>
                                        </p:cTn>
                                        <p:tgtEl>
                                          <p:spTgt spid="43">
                                            <p:txEl>
                                              <p:pRg st="0" end="0"/>
                                            </p:txEl>
                                          </p:spTgt>
                                        </p:tgtEl>
                                        <p:attrNameLst>
                                          <p:attrName>r</p:attrName>
                                        </p:attrNameLst>
                                      </p:cBhvr>
                                    </p:animRot>
                                    <p:animRot by="1500000">
                                      <p:cBhvr>
                                        <p:cTn id="10" dur="125" fill="hold">
                                          <p:stCondLst>
                                            <p:cond delay="375"/>
                                          </p:stCondLst>
                                        </p:cTn>
                                        <p:tgtEl>
                                          <p:spTgt spid="4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8686800" cy="1865126"/>
          </a:xfrm>
          <a:prstGeom prst="rect">
            <a:avLst/>
          </a:prstGeom>
        </p:spPr>
        <p:txBody>
          <a:bodyPr wrap="square">
            <a:spAutoFit/>
          </a:bodyPr>
          <a:lstStyle/>
          <a:p>
            <a:pPr>
              <a:lnSpc>
                <a:spcPct val="90000"/>
              </a:lnSpc>
            </a:pPr>
            <a:r>
              <a:rPr lang="en-US" sz="3200" b="1" dirty="0" smtClean="0">
                <a:solidFill>
                  <a:srgbClr val="FFFF00"/>
                </a:solidFill>
              </a:rPr>
              <a:t>Out of 35 high school students in Mrs. </a:t>
            </a:r>
            <a:r>
              <a:rPr lang="en-US" sz="3200" b="1" dirty="0" err="1" smtClean="0">
                <a:solidFill>
                  <a:srgbClr val="FFFF00"/>
                </a:solidFill>
              </a:rPr>
              <a:t>Minchey’s</a:t>
            </a:r>
            <a:r>
              <a:rPr lang="en-US" sz="3200" b="1" dirty="0" smtClean="0">
                <a:solidFill>
                  <a:srgbClr val="FFFF00"/>
                </a:solidFill>
              </a:rPr>
              <a:t>  homeroom, 23 take Chemistry, 14 take Physics and 6 take both sciences. How many students of the group take neither Chemistry nor Physics?</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4</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1088480580"/>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2954026066"/>
              </p:ext>
            </p:extLst>
          </p:nvPr>
        </p:nvGraphicFramePr>
        <p:xfrm>
          <a:off x="1998406" y="3886200"/>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486400" y="4648200"/>
            <a:ext cx="301686" cy="369332"/>
          </a:xfrm>
          <a:prstGeom prst="rect">
            <a:avLst/>
          </a:prstGeom>
          <a:noFill/>
        </p:spPr>
        <p:txBody>
          <a:bodyPr wrap="none" rtlCol="0">
            <a:spAutoFit/>
          </a:bodyPr>
          <a:lstStyle/>
          <a:p>
            <a:r>
              <a:rPr lang="en-US" b="1" dirty="0" smtClean="0"/>
              <a:t>6</a:t>
            </a:r>
            <a:endParaRPr lang="en-US" b="1" dirty="0"/>
          </a:p>
        </p:txBody>
      </p:sp>
      <p:sp>
        <p:nvSpPr>
          <p:cNvPr id="4" name="TextBox 3"/>
          <p:cNvSpPr txBox="1"/>
          <p:nvPr/>
        </p:nvSpPr>
        <p:spPr>
          <a:xfrm>
            <a:off x="4087074" y="4648200"/>
            <a:ext cx="1149738" cy="677108"/>
          </a:xfrm>
          <a:prstGeom prst="rect">
            <a:avLst/>
          </a:prstGeom>
          <a:noFill/>
        </p:spPr>
        <p:txBody>
          <a:bodyPr wrap="none" rtlCol="0">
            <a:spAutoFit/>
          </a:bodyPr>
          <a:lstStyle/>
          <a:p>
            <a:r>
              <a:rPr lang="en-US" b="1" dirty="0" smtClean="0"/>
              <a:t>Chemistry</a:t>
            </a:r>
          </a:p>
          <a:p>
            <a:r>
              <a:rPr lang="en-US" b="1" dirty="0" smtClean="0"/>
              <a:t>23-6 = </a:t>
            </a:r>
            <a:r>
              <a:rPr lang="en-US" sz="2000" b="1" dirty="0" smtClean="0"/>
              <a:t>17</a:t>
            </a:r>
            <a:endParaRPr lang="en-US" sz="2000" b="1" dirty="0"/>
          </a:p>
        </p:txBody>
      </p:sp>
      <p:sp>
        <p:nvSpPr>
          <p:cNvPr id="10" name="TextBox 9"/>
          <p:cNvSpPr txBox="1"/>
          <p:nvPr/>
        </p:nvSpPr>
        <p:spPr>
          <a:xfrm>
            <a:off x="6019800" y="4648199"/>
            <a:ext cx="957313" cy="677108"/>
          </a:xfrm>
          <a:prstGeom prst="rect">
            <a:avLst/>
          </a:prstGeom>
          <a:noFill/>
        </p:spPr>
        <p:txBody>
          <a:bodyPr wrap="none" rtlCol="0">
            <a:spAutoFit/>
          </a:bodyPr>
          <a:lstStyle/>
          <a:p>
            <a:r>
              <a:rPr lang="en-US" b="1" dirty="0" smtClean="0"/>
              <a:t>Physics</a:t>
            </a:r>
          </a:p>
          <a:p>
            <a:r>
              <a:rPr lang="en-US" b="1" dirty="0" smtClean="0"/>
              <a:t>14-6 = </a:t>
            </a:r>
            <a:r>
              <a:rPr lang="en-US" sz="2000" b="1" dirty="0" smtClean="0"/>
              <a:t>8</a:t>
            </a:r>
            <a:endParaRPr lang="en-US" sz="2000" b="1" dirty="0"/>
          </a:p>
        </p:txBody>
      </p:sp>
      <p:sp>
        <p:nvSpPr>
          <p:cNvPr id="11" name="TextBox 10"/>
          <p:cNvSpPr txBox="1"/>
          <p:nvPr/>
        </p:nvSpPr>
        <p:spPr>
          <a:xfrm>
            <a:off x="1828800" y="4396601"/>
            <a:ext cx="1024639" cy="646331"/>
          </a:xfrm>
          <a:prstGeom prst="rect">
            <a:avLst/>
          </a:prstGeom>
          <a:noFill/>
        </p:spPr>
        <p:txBody>
          <a:bodyPr wrap="none" rtlCol="0">
            <a:spAutoFit/>
          </a:bodyPr>
          <a:lstStyle/>
          <a:p>
            <a:r>
              <a:rPr lang="en-US" b="1" dirty="0" smtClean="0"/>
              <a:t>Neither=</a:t>
            </a:r>
          </a:p>
          <a:p>
            <a:r>
              <a:rPr lang="en-US" b="1" dirty="0" smtClean="0"/>
              <a:t>35-31= 4</a:t>
            </a:r>
            <a:endParaRPr lang="en-US" b="1" dirty="0"/>
          </a:p>
        </p:txBody>
      </p:sp>
      <p:sp>
        <p:nvSpPr>
          <p:cNvPr id="12" name="TextBox 11"/>
          <p:cNvSpPr txBox="1"/>
          <p:nvPr/>
        </p:nvSpPr>
        <p:spPr>
          <a:xfrm>
            <a:off x="3707635" y="3389125"/>
            <a:ext cx="1436676" cy="369332"/>
          </a:xfrm>
          <a:prstGeom prst="rect">
            <a:avLst/>
          </a:prstGeom>
          <a:noFill/>
        </p:spPr>
        <p:txBody>
          <a:bodyPr wrap="none" rtlCol="0">
            <a:spAutoFit/>
          </a:bodyPr>
          <a:lstStyle/>
          <a:p>
            <a:pPr algn="ctr"/>
            <a:r>
              <a:rPr lang="en-US" b="1" dirty="0" smtClean="0">
                <a:solidFill>
                  <a:schemeClr val="bg1"/>
                </a:solidFill>
              </a:rPr>
              <a:t>Chemistry 23</a:t>
            </a:r>
            <a:endParaRPr lang="en-US" b="1" dirty="0">
              <a:solidFill>
                <a:schemeClr val="bg1"/>
              </a:solidFill>
            </a:endParaRPr>
          </a:p>
        </p:txBody>
      </p:sp>
      <p:sp>
        <p:nvSpPr>
          <p:cNvPr id="13" name="TextBox 12"/>
          <p:cNvSpPr txBox="1"/>
          <p:nvPr/>
        </p:nvSpPr>
        <p:spPr>
          <a:xfrm>
            <a:off x="5887170" y="3389124"/>
            <a:ext cx="1156856" cy="369332"/>
          </a:xfrm>
          <a:prstGeom prst="rect">
            <a:avLst/>
          </a:prstGeom>
          <a:noFill/>
        </p:spPr>
        <p:txBody>
          <a:bodyPr wrap="none" rtlCol="0">
            <a:spAutoFit/>
          </a:bodyPr>
          <a:lstStyle/>
          <a:p>
            <a:pPr algn="ctr"/>
            <a:r>
              <a:rPr lang="en-US" b="1" dirty="0" smtClean="0">
                <a:solidFill>
                  <a:schemeClr val="bg1"/>
                </a:solidFill>
              </a:rPr>
              <a:t>Physics 14</a:t>
            </a:r>
            <a:endParaRPr lang="en-US" b="1" dirty="0">
              <a:solidFill>
                <a:schemeClr val="bg1"/>
              </a:solidFill>
            </a:endParaRPr>
          </a:p>
        </p:txBody>
      </p:sp>
    </p:spTree>
    <p:extLst>
      <p:ext uri="{BB962C8B-B14F-4D97-AF65-F5344CB8AC3E}">
        <p14:creationId xmlns:p14="http://schemas.microsoft.com/office/powerpoint/2010/main" val="322979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2308324"/>
          </a:xfrm>
          <a:prstGeom prst="rect">
            <a:avLst/>
          </a:prstGeom>
        </p:spPr>
        <p:txBody>
          <a:bodyPr wrap="square">
            <a:spAutoFit/>
          </a:bodyPr>
          <a:lstStyle/>
          <a:p>
            <a:pPr>
              <a:lnSpc>
                <a:spcPct val="90000"/>
              </a:lnSpc>
            </a:pPr>
            <a:r>
              <a:rPr lang="en-US" sz="3200" dirty="0" smtClean="0">
                <a:solidFill>
                  <a:srgbClr val="FFFF00"/>
                </a:solidFill>
              </a:rPr>
              <a:t>A survey of </a:t>
            </a:r>
            <a:r>
              <a:rPr lang="en-US" sz="3200" dirty="0">
                <a:solidFill>
                  <a:srgbClr val="FFFF00"/>
                </a:solidFill>
              </a:rPr>
              <a:t>4</a:t>
            </a:r>
            <a:r>
              <a:rPr lang="en-US" sz="3200" dirty="0" smtClean="0">
                <a:solidFill>
                  <a:srgbClr val="FFFF00"/>
                </a:solidFill>
              </a:rPr>
              <a:t>0 middle school students showed that 24 of them took Art, exactly 18 of them took Choir, and exactly 10 of them took both subjects. How many of </a:t>
            </a:r>
            <a:r>
              <a:rPr lang="en-US" sz="3200" smtClean="0">
                <a:solidFill>
                  <a:srgbClr val="FFFF00"/>
                </a:solidFill>
              </a:rPr>
              <a:t>the 40 </a:t>
            </a:r>
            <a:r>
              <a:rPr lang="en-US" sz="3200" dirty="0" smtClean="0">
                <a:solidFill>
                  <a:srgbClr val="FFFF00"/>
                </a:solidFill>
              </a:rPr>
              <a:t>students took neither Art nor Choir?</a:t>
            </a:r>
            <a:endParaRPr lang="en-US" sz="3200" dirty="0">
              <a:solidFill>
                <a:srgbClr val="FFFF00"/>
              </a:solidFill>
            </a:endParaRP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8</a:t>
            </a:r>
            <a:endParaRPr lang="en-US" b="1" dirty="0">
              <a:solidFill>
                <a:srgbClr val="FFFF00"/>
              </a:solidFill>
            </a:endParaRPr>
          </a:p>
        </p:txBody>
      </p:sp>
      <p:pic>
        <p:nvPicPr>
          <p:cNvPr id="8" name="Picture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3160351450"/>
              </p:ext>
            </p:extLst>
          </p:nvPr>
        </p:nvGraphicFramePr>
        <p:xfrm>
          <a:off x="1981200" y="3928453"/>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277048" y="4786698"/>
            <a:ext cx="418704" cy="369332"/>
          </a:xfrm>
          <a:prstGeom prst="rect">
            <a:avLst/>
          </a:prstGeom>
          <a:noFill/>
        </p:spPr>
        <p:txBody>
          <a:bodyPr wrap="none" rtlCol="0">
            <a:spAutoFit/>
          </a:bodyPr>
          <a:lstStyle/>
          <a:p>
            <a:r>
              <a:rPr lang="en-US" b="1" dirty="0" smtClean="0"/>
              <a:t>10</a:t>
            </a:r>
            <a:endParaRPr lang="en-US" b="1" dirty="0"/>
          </a:p>
        </p:txBody>
      </p:sp>
      <p:sp>
        <p:nvSpPr>
          <p:cNvPr id="7" name="TextBox 6"/>
          <p:cNvSpPr txBox="1"/>
          <p:nvPr/>
        </p:nvSpPr>
        <p:spPr>
          <a:xfrm>
            <a:off x="4087074" y="4648200"/>
            <a:ext cx="1178528" cy="646331"/>
          </a:xfrm>
          <a:prstGeom prst="rect">
            <a:avLst/>
          </a:prstGeom>
          <a:noFill/>
        </p:spPr>
        <p:txBody>
          <a:bodyPr wrap="none" rtlCol="0">
            <a:spAutoFit/>
          </a:bodyPr>
          <a:lstStyle/>
          <a:p>
            <a:r>
              <a:rPr lang="en-US" b="1" dirty="0" smtClean="0"/>
              <a:t>Art</a:t>
            </a:r>
          </a:p>
          <a:p>
            <a:r>
              <a:rPr lang="en-US" b="1" dirty="0" smtClean="0"/>
              <a:t>24-10 = 14</a:t>
            </a:r>
            <a:endParaRPr lang="en-US" b="1" dirty="0"/>
          </a:p>
        </p:txBody>
      </p:sp>
      <p:sp>
        <p:nvSpPr>
          <p:cNvPr id="10" name="TextBox 9"/>
          <p:cNvSpPr txBox="1"/>
          <p:nvPr/>
        </p:nvSpPr>
        <p:spPr>
          <a:xfrm>
            <a:off x="6019800" y="4648199"/>
            <a:ext cx="1061509" cy="646331"/>
          </a:xfrm>
          <a:prstGeom prst="rect">
            <a:avLst/>
          </a:prstGeom>
          <a:noFill/>
        </p:spPr>
        <p:txBody>
          <a:bodyPr wrap="none" rtlCol="0">
            <a:spAutoFit/>
          </a:bodyPr>
          <a:lstStyle/>
          <a:p>
            <a:r>
              <a:rPr lang="en-US" b="1" dirty="0" smtClean="0"/>
              <a:t>Choir</a:t>
            </a:r>
          </a:p>
          <a:p>
            <a:r>
              <a:rPr lang="en-US" b="1" dirty="0" smtClean="0"/>
              <a:t>18-10 = 8</a:t>
            </a:r>
            <a:endParaRPr lang="en-US" b="1" dirty="0"/>
          </a:p>
        </p:txBody>
      </p:sp>
      <p:sp>
        <p:nvSpPr>
          <p:cNvPr id="11" name="TextBox 10"/>
          <p:cNvSpPr txBox="1"/>
          <p:nvPr/>
        </p:nvSpPr>
        <p:spPr>
          <a:xfrm>
            <a:off x="1828800" y="4396601"/>
            <a:ext cx="1449436" cy="923330"/>
          </a:xfrm>
          <a:prstGeom prst="rect">
            <a:avLst/>
          </a:prstGeom>
          <a:noFill/>
        </p:spPr>
        <p:txBody>
          <a:bodyPr wrap="none" rtlCol="0">
            <a:spAutoFit/>
          </a:bodyPr>
          <a:lstStyle/>
          <a:p>
            <a:r>
              <a:rPr lang="en-US" b="1" dirty="0" smtClean="0"/>
              <a:t>Neither=</a:t>
            </a:r>
          </a:p>
          <a:p>
            <a:r>
              <a:rPr lang="en-US" b="1" dirty="0" smtClean="0"/>
              <a:t>40-(14+10+8)</a:t>
            </a:r>
          </a:p>
          <a:p>
            <a:r>
              <a:rPr lang="en-US" b="1" dirty="0" smtClean="0"/>
              <a:t>= 40-32</a:t>
            </a:r>
            <a:endParaRPr lang="en-US" b="1" dirty="0"/>
          </a:p>
        </p:txBody>
      </p:sp>
    </p:spTree>
    <p:extLst>
      <p:ext uri="{BB962C8B-B14F-4D97-AF65-F5344CB8AC3E}">
        <p14:creationId xmlns:p14="http://schemas.microsoft.com/office/powerpoint/2010/main" val="41362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2751522"/>
          </a:xfrm>
          <a:prstGeom prst="rect">
            <a:avLst/>
          </a:prstGeom>
        </p:spPr>
        <p:txBody>
          <a:bodyPr wrap="square">
            <a:spAutoFit/>
          </a:bodyPr>
          <a:lstStyle/>
          <a:p>
            <a:pPr>
              <a:lnSpc>
                <a:spcPct val="90000"/>
              </a:lnSpc>
            </a:pPr>
            <a:r>
              <a:rPr lang="en-US" sz="3200" b="1" dirty="0" smtClean="0">
                <a:solidFill>
                  <a:srgbClr val="FFFF00"/>
                </a:solidFill>
              </a:rPr>
              <a:t>There are 75 students in the senior class. 27 take Shop, 46 </a:t>
            </a:r>
            <a:r>
              <a:rPr lang="en-US" sz="3200" b="1" dirty="0">
                <a:solidFill>
                  <a:srgbClr val="FFFF00"/>
                </a:solidFill>
              </a:rPr>
              <a:t>take </a:t>
            </a:r>
            <a:r>
              <a:rPr lang="en-US" sz="3200" b="1" dirty="0" smtClean="0">
                <a:solidFill>
                  <a:srgbClr val="FFFF00"/>
                </a:solidFill>
              </a:rPr>
              <a:t>ROTC, </a:t>
            </a:r>
            <a:r>
              <a:rPr lang="en-US" sz="3200" b="1" dirty="0">
                <a:solidFill>
                  <a:srgbClr val="FFFF00"/>
                </a:solidFill>
              </a:rPr>
              <a:t>and </a:t>
            </a:r>
            <a:r>
              <a:rPr lang="en-US" sz="3200" b="1" dirty="0" smtClean="0">
                <a:solidFill>
                  <a:srgbClr val="FFFF00"/>
                </a:solidFill>
              </a:rPr>
              <a:t>3 take </a:t>
            </a:r>
            <a:r>
              <a:rPr lang="en-US" sz="3200" b="1" dirty="0">
                <a:solidFill>
                  <a:srgbClr val="FFFF00"/>
                </a:solidFill>
              </a:rPr>
              <a:t>both </a:t>
            </a:r>
            <a:r>
              <a:rPr lang="en-US" sz="3200" b="1" dirty="0" smtClean="0">
                <a:solidFill>
                  <a:srgbClr val="FFFF00"/>
                </a:solidFill>
              </a:rPr>
              <a:t>Shop </a:t>
            </a:r>
            <a:r>
              <a:rPr lang="en-US" sz="3200" b="1" dirty="0">
                <a:solidFill>
                  <a:srgbClr val="FFFF00"/>
                </a:solidFill>
              </a:rPr>
              <a:t>and </a:t>
            </a:r>
            <a:r>
              <a:rPr lang="en-US" sz="3200" b="1" dirty="0" smtClean="0">
                <a:solidFill>
                  <a:srgbClr val="FFFF00"/>
                </a:solidFill>
              </a:rPr>
              <a:t>ROTC.</a:t>
            </a:r>
            <a:r>
              <a:rPr lang="en-US" sz="3200" b="1" dirty="0">
                <a:solidFill>
                  <a:srgbClr val="FFFF00"/>
                </a:solidFill>
              </a:rPr>
              <a:t>  How many students in the </a:t>
            </a:r>
            <a:r>
              <a:rPr lang="en-US" sz="3200" b="1" dirty="0" smtClean="0">
                <a:solidFill>
                  <a:srgbClr val="FFFF00"/>
                </a:solidFill>
              </a:rPr>
              <a:t>senior class are </a:t>
            </a:r>
            <a:r>
              <a:rPr lang="en-US" sz="3200" b="1" dirty="0">
                <a:solidFill>
                  <a:srgbClr val="FFFF00"/>
                </a:solidFill>
              </a:rPr>
              <a:t>not enrolled in </a:t>
            </a:r>
            <a:r>
              <a:rPr lang="en-US" sz="3200" b="1" dirty="0" smtClean="0">
                <a:solidFill>
                  <a:srgbClr val="FFFF00"/>
                </a:solidFill>
              </a:rPr>
              <a:t>neither Shop nor ROTC?</a:t>
            </a:r>
          </a:p>
          <a:p>
            <a:pPr>
              <a:lnSpc>
                <a:spcPct val="90000"/>
              </a:lnSpc>
            </a:pPr>
            <a:endParaRPr lang="en-US" sz="3200" dirty="0" smtClean="0"/>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5</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40934020"/>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Diagram 9"/>
          <p:cNvGraphicFramePr/>
          <p:nvPr>
            <p:extLst>
              <p:ext uri="{D42A27DB-BD31-4B8C-83A1-F6EECF244321}">
                <p14:modId xmlns:p14="http://schemas.microsoft.com/office/powerpoint/2010/main" val="2936052183"/>
              </p:ext>
            </p:extLst>
          </p:nvPr>
        </p:nvGraphicFramePr>
        <p:xfrm>
          <a:off x="1981200" y="3581400"/>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5486400" y="4648200"/>
            <a:ext cx="301686" cy="369332"/>
          </a:xfrm>
          <a:prstGeom prst="rect">
            <a:avLst/>
          </a:prstGeom>
          <a:noFill/>
        </p:spPr>
        <p:txBody>
          <a:bodyPr wrap="none" rtlCol="0">
            <a:spAutoFit/>
          </a:bodyPr>
          <a:lstStyle/>
          <a:p>
            <a:r>
              <a:rPr lang="en-US" b="1" dirty="0" smtClean="0"/>
              <a:t>3</a:t>
            </a:r>
            <a:endParaRPr lang="en-US" b="1" dirty="0"/>
          </a:p>
        </p:txBody>
      </p:sp>
      <p:sp>
        <p:nvSpPr>
          <p:cNvPr id="8" name="TextBox 7"/>
          <p:cNvSpPr txBox="1"/>
          <p:nvPr/>
        </p:nvSpPr>
        <p:spPr>
          <a:xfrm>
            <a:off x="4087074" y="4648200"/>
            <a:ext cx="1061509" cy="646331"/>
          </a:xfrm>
          <a:prstGeom prst="rect">
            <a:avLst/>
          </a:prstGeom>
          <a:noFill/>
        </p:spPr>
        <p:txBody>
          <a:bodyPr wrap="none" rtlCol="0">
            <a:spAutoFit/>
          </a:bodyPr>
          <a:lstStyle/>
          <a:p>
            <a:r>
              <a:rPr lang="en-US" b="1" dirty="0" smtClean="0"/>
              <a:t>Shop</a:t>
            </a:r>
          </a:p>
          <a:p>
            <a:r>
              <a:rPr lang="en-US" b="1" dirty="0" smtClean="0"/>
              <a:t>27-3 = 24</a:t>
            </a:r>
            <a:endParaRPr lang="en-US" b="1" dirty="0"/>
          </a:p>
        </p:txBody>
      </p:sp>
      <p:sp>
        <p:nvSpPr>
          <p:cNvPr id="11" name="TextBox 10"/>
          <p:cNvSpPr txBox="1"/>
          <p:nvPr/>
        </p:nvSpPr>
        <p:spPr>
          <a:xfrm>
            <a:off x="6019800" y="4648199"/>
            <a:ext cx="1061509" cy="646331"/>
          </a:xfrm>
          <a:prstGeom prst="rect">
            <a:avLst/>
          </a:prstGeom>
          <a:noFill/>
        </p:spPr>
        <p:txBody>
          <a:bodyPr wrap="none" rtlCol="0">
            <a:spAutoFit/>
          </a:bodyPr>
          <a:lstStyle/>
          <a:p>
            <a:r>
              <a:rPr lang="en-US" b="1" dirty="0" smtClean="0"/>
              <a:t>ROTC</a:t>
            </a:r>
          </a:p>
          <a:p>
            <a:r>
              <a:rPr lang="en-US" b="1" dirty="0" smtClean="0"/>
              <a:t>46-3 = 43</a:t>
            </a:r>
            <a:endParaRPr lang="en-US" b="1" dirty="0"/>
          </a:p>
        </p:txBody>
      </p:sp>
      <p:sp>
        <p:nvSpPr>
          <p:cNvPr id="12" name="TextBox 11"/>
          <p:cNvSpPr txBox="1"/>
          <p:nvPr/>
        </p:nvSpPr>
        <p:spPr>
          <a:xfrm>
            <a:off x="1828800" y="4396601"/>
            <a:ext cx="1061509" cy="646331"/>
          </a:xfrm>
          <a:prstGeom prst="rect">
            <a:avLst/>
          </a:prstGeom>
          <a:noFill/>
        </p:spPr>
        <p:txBody>
          <a:bodyPr wrap="none" rtlCol="0">
            <a:spAutoFit/>
          </a:bodyPr>
          <a:lstStyle/>
          <a:p>
            <a:r>
              <a:rPr lang="en-US" b="1" dirty="0" smtClean="0"/>
              <a:t>Neither=</a:t>
            </a:r>
          </a:p>
          <a:p>
            <a:r>
              <a:rPr lang="en-US" b="1" dirty="0" smtClean="0"/>
              <a:t>75-70 = 5</a:t>
            </a:r>
            <a:endParaRPr lang="en-US" b="1" dirty="0"/>
          </a:p>
        </p:txBody>
      </p:sp>
    </p:spTree>
    <p:extLst>
      <p:ext uri="{BB962C8B-B14F-4D97-AF65-F5344CB8AC3E}">
        <p14:creationId xmlns:p14="http://schemas.microsoft.com/office/powerpoint/2010/main" val="406735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3194721"/>
          </a:xfrm>
          <a:prstGeom prst="rect">
            <a:avLst/>
          </a:prstGeom>
        </p:spPr>
        <p:txBody>
          <a:bodyPr wrap="square">
            <a:spAutoFit/>
          </a:bodyPr>
          <a:lstStyle/>
          <a:p>
            <a:pPr>
              <a:lnSpc>
                <a:spcPct val="90000"/>
              </a:lnSpc>
            </a:pPr>
            <a:r>
              <a:rPr lang="en-US" sz="3200" dirty="0" smtClean="0">
                <a:solidFill>
                  <a:srgbClr val="FFFF00"/>
                </a:solidFill>
              </a:rPr>
              <a:t>At the class Valentine party 13 students brought candy hearts, 18 brought chocolate kisses, and </a:t>
            </a:r>
            <a:r>
              <a:rPr lang="en-US" sz="3200" dirty="0">
                <a:solidFill>
                  <a:srgbClr val="FFFF00"/>
                </a:solidFill>
              </a:rPr>
              <a:t>6</a:t>
            </a:r>
            <a:r>
              <a:rPr lang="en-US" sz="3200" dirty="0" smtClean="0">
                <a:solidFill>
                  <a:srgbClr val="FFFF00"/>
                </a:solidFill>
              </a:rPr>
              <a:t> brought both to give away. If there were 40 students in the class, how many kids did not bring either treat to give away?</a:t>
            </a:r>
          </a:p>
          <a:p>
            <a:pPr>
              <a:lnSpc>
                <a:spcPct val="90000"/>
              </a:lnSpc>
            </a:pPr>
            <a:endParaRPr lang="en-US" sz="3200" dirty="0" smtClean="0"/>
          </a:p>
        </p:txBody>
      </p:sp>
      <p:sp>
        <p:nvSpPr>
          <p:cNvPr id="5" name="TextBox 9"/>
          <p:cNvSpPr txBox="1">
            <a:spLocks noChangeArrowheads="1"/>
          </p:cNvSpPr>
          <p:nvPr/>
        </p:nvSpPr>
        <p:spPr bwMode="auto">
          <a:xfrm>
            <a:off x="381000" y="6400800"/>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15</a:t>
            </a:r>
            <a:endParaRPr lang="en-US" b="1" dirty="0">
              <a:solidFill>
                <a:srgbClr val="FFFF00"/>
              </a:solidFill>
            </a:endParaRPr>
          </a:p>
        </p:txBody>
      </p:sp>
      <p:pic>
        <p:nvPicPr>
          <p:cNvPr id="8" name="Picture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Diagram 9"/>
          <p:cNvGraphicFramePr/>
          <p:nvPr>
            <p:extLst>
              <p:ext uri="{D42A27DB-BD31-4B8C-83A1-F6EECF244321}">
                <p14:modId xmlns:p14="http://schemas.microsoft.com/office/powerpoint/2010/main" val="1254881180"/>
              </p:ext>
            </p:extLst>
          </p:nvPr>
        </p:nvGraphicFramePr>
        <p:xfrm>
          <a:off x="1981200" y="4080853"/>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407378" y="4786698"/>
            <a:ext cx="301686" cy="369332"/>
          </a:xfrm>
          <a:prstGeom prst="rect">
            <a:avLst/>
          </a:prstGeom>
          <a:noFill/>
        </p:spPr>
        <p:txBody>
          <a:bodyPr wrap="none" rtlCol="0">
            <a:spAutoFit/>
          </a:bodyPr>
          <a:lstStyle/>
          <a:p>
            <a:r>
              <a:rPr lang="en-US" b="1" dirty="0" smtClean="0"/>
              <a:t>6</a:t>
            </a:r>
            <a:endParaRPr lang="en-US" b="1" dirty="0"/>
          </a:p>
        </p:txBody>
      </p:sp>
      <p:sp>
        <p:nvSpPr>
          <p:cNvPr id="7" name="TextBox 6"/>
          <p:cNvSpPr txBox="1"/>
          <p:nvPr/>
        </p:nvSpPr>
        <p:spPr>
          <a:xfrm>
            <a:off x="4087074" y="4648200"/>
            <a:ext cx="944489" cy="646331"/>
          </a:xfrm>
          <a:prstGeom prst="rect">
            <a:avLst/>
          </a:prstGeom>
          <a:noFill/>
        </p:spPr>
        <p:txBody>
          <a:bodyPr wrap="none" rtlCol="0">
            <a:spAutoFit/>
          </a:bodyPr>
          <a:lstStyle/>
          <a:p>
            <a:r>
              <a:rPr lang="en-US" b="1" dirty="0" smtClean="0"/>
              <a:t>Hearts</a:t>
            </a:r>
          </a:p>
          <a:p>
            <a:r>
              <a:rPr lang="en-US" b="1" dirty="0" smtClean="0"/>
              <a:t>13-6 = 7</a:t>
            </a:r>
            <a:endParaRPr lang="en-US" b="1" dirty="0"/>
          </a:p>
        </p:txBody>
      </p:sp>
      <p:sp>
        <p:nvSpPr>
          <p:cNvPr id="9" name="TextBox 8"/>
          <p:cNvSpPr txBox="1"/>
          <p:nvPr/>
        </p:nvSpPr>
        <p:spPr>
          <a:xfrm>
            <a:off x="6019800" y="4648199"/>
            <a:ext cx="1061509" cy="646331"/>
          </a:xfrm>
          <a:prstGeom prst="rect">
            <a:avLst/>
          </a:prstGeom>
          <a:noFill/>
        </p:spPr>
        <p:txBody>
          <a:bodyPr wrap="none" rtlCol="0">
            <a:spAutoFit/>
          </a:bodyPr>
          <a:lstStyle/>
          <a:p>
            <a:r>
              <a:rPr lang="en-US" b="1" dirty="0" smtClean="0"/>
              <a:t>Kisses</a:t>
            </a:r>
          </a:p>
          <a:p>
            <a:r>
              <a:rPr lang="en-US" b="1" dirty="0" smtClean="0"/>
              <a:t>18-6 = 12</a:t>
            </a:r>
            <a:endParaRPr lang="en-US" b="1" dirty="0"/>
          </a:p>
        </p:txBody>
      </p:sp>
      <p:sp>
        <p:nvSpPr>
          <p:cNvPr id="11" name="TextBox 10"/>
          <p:cNvSpPr txBox="1"/>
          <p:nvPr/>
        </p:nvSpPr>
        <p:spPr>
          <a:xfrm>
            <a:off x="1828800" y="4396601"/>
            <a:ext cx="1332416" cy="923330"/>
          </a:xfrm>
          <a:prstGeom prst="rect">
            <a:avLst/>
          </a:prstGeom>
          <a:noFill/>
        </p:spPr>
        <p:txBody>
          <a:bodyPr wrap="none" rtlCol="0">
            <a:spAutoFit/>
          </a:bodyPr>
          <a:lstStyle/>
          <a:p>
            <a:r>
              <a:rPr lang="en-US" b="1" dirty="0" smtClean="0"/>
              <a:t>Neither=</a:t>
            </a:r>
          </a:p>
          <a:p>
            <a:r>
              <a:rPr lang="en-US" b="1" dirty="0" smtClean="0"/>
              <a:t>40-(7+6+12)</a:t>
            </a:r>
          </a:p>
          <a:p>
            <a:r>
              <a:rPr lang="en-US" b="1" dirty="0" smtClean="0"/>
              <a:t>= 40-25</a:t>
            </a:r>
            <a:endParaRPr lang="en-US" b="1" dirty="0"/>
          </a:p>
        </p:txBody>
      </p:sp>
    </p:spTree>
    <p:extLst>
      <p:ext uri="{BB962C8B-B14F-4D97-AF65-F5344CB8AC3E}">
        <p14:creationId xmlns:p14="http://schemas.microsoft.com/office/powerpoint/2010/main" val="184494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2308324"/>
          </a:xfrm>
          <a:prstGeom prst="rect">
            <a:avLst/>
          </a:prstGeom>
        </p:spPr>
        <p:txBody>
          <a:bodyPr wrap="square">
            <a:spAutoFit/>
          </a:bodyPr>
          <a:lstStyle/>
          <a:p>
            <a:pPr>
              <a:lnSpc>
                <a:spcPct val="90000"/>
              </a:lnSpc>
            </a:pPr>
            <a:r>
              <a:rPr lang="en-US" sz="3200" dirty="0" smtClean="0">
                <a:solidFill>
                  <a:srgbClr val="FFFF00"/>
                </a:solidFill>
              </a:rPr>
              <a:t>In a sorority of 35 girls, 18 are swimmers, 12 are on the academic team, and 6 do both. How many of the girls do not do either activity?</a:t>
            </a:r>
          </a:p>
          <a:p>
            <a:pPr>
              <a:lnSpc>
                <a:spcPct val="90000"/>
              </a:lnSpc>
            </a:pPr>
            <a:endParaRPr lang="en-US" sz="3200" dirty="0" smtClean="0"/>
          </a:p>
        </p:txBody>
      </p:sp>
      <p:sp>
        <p:nvSpPr>
          <p:cNvPr id="5" name="TextBox 9"/>
          <p:cNvSpPr txBox="1">
            <a:spLocks noChangeArrowheads="1"/>
          </p:cNvSpPr>
          <p:nvPr/>
        </p:nvSpPr>
        <p:spPr bwMode="auto">
          <a:xfrm>
            <a:off x="381000" y="6400800"/>
            <a:ext cx="14030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11</a:t>
            </a:r>
            <a:endParaRPr lang="en-US" b="1" dirty="0">
              <a:solidFill>
                <a:srgbClr val="FFFF00"/>
              </a:solidFill>
            </a:endParaRPr>
          </a:p>
        </p:txBody>
      </p:sp>
      <p:pic>
        <p:nvPicPr>
          <p:cNvPr id="8" name="Picture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2936052183"/>
              </p:ext>
            </p:extLst>
          </p:nvPr>
        </p:nvGraphicFramePr>
        <p:xfrm>
          <a:off x="1981200" y="3581400"/>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486400" y="4648200"/>
            <a:ext cx="301686" cy="369332"/>
          </a:xfrm>
          <a:prstGeom prst="rect">
            <a:avLst/>
          </a:prstGeom>
          <a:noFill/>
        </p:spPr>
        <p:txBody>
          <a:bodyPr wrap="none" rtlCol="0">
            <a:spAutoFit/>
          </a:bodyPr>
          <a:lstStyle/>
          <a:p>
            <a:r>
              <a:rPr lang="en-US" b="1" dirty="0" smtClean="0"/>
              <a:t>6</a:t>
            </a:r>
            <a:endParaRPr lang="en-US" b="1" dirty="0"/>
          </a:p>
        </p:txBody>
      </p:sp>
      <p:sp>
        <p:nvSpPr>
          <p:cNvPr id="7" name="TextBox 6"/>
          <p:cNvSpPr txBox="1"/>
          <p:nvPr/>
        </p:nvSpPr>
        <p:spPr>
          <a:xfrm>
            <a:off x="4087074" y="4648200"/>
            <a:ext cx="1061509" cy="646331"/>
          </a:xfrm>
          <a:prstGeom prst="rect">
            <a:avLst/>
          </a:prstGeom>
          <a:noFill/>
        </p:spPr>
        <p:txBody>
          <a:bodyPr wrap="none" rtlCol="0">
            <a:spAutoFit/>
          </a:bodyPr>
          <a:lstStyle/>
          <a:p>
            <a:r>
              <a:rPr lang="en-US" b="1" dirty="0" smtClean="0"/>
              <a:t>Swim</a:t>
            </a:r>
          </a:p>
          <a:p>
            <a:r>
              <a:rPr lang="en-US" b="1" dirty="0" smtClean="0"/>
              <a:t>18-6 = 12</a:t>
            </a:r>
            <a:endParaRPr lang="en-US" b="1" dirty="0"/>
          </a:p>
        </p:txBody>
      </p:sp>
      <p:sp>
        <p:nvSpPr>
          <p:cNvPr id="10" name="TextBox 9"/>
          <p:cNvSpPr txBox="1"/>
          <p:nvPr/>
        </p:nvSpPr>
        <p:spPr>
          <a:xfrm>
            <a:off x="6019800" y="4648199"/>
            <a:ext cx="1111458" cy="646331"/>
          </a:xfrm>
          <a:prstGeom prst="rect">
            <a:avLst/>
          </a:prstGeom>
          <a:noFill/>
        </p:spPr>
        <p:txBody>
          <a:bodyPr wrap="none" rtlCol="0">
            <a:spAutoFit/>
          </a:bodyPr>
          <a:lstStyle/>
          <a:p>
            <a:r>
              <a:rPr lang="en-US" b="1" dirty="0" smtClean="0"/>
              <a:t>Academic</a:t>
            </a:r>
          </a:p>
          <a:p>
            <a:r>
              <a:rPr lang="en-US" b="1" dirty="0" smtClean="0"/>
              <a:t>12-6 = 6</a:t>
            </a:r>
            <a:endParaRPr lang="en-US" b="1" dirty="0"/>
          </a:p>
        </p:txBody>
      </p:sp>
      <p:sp>
        <p:nvSpPr>
          <p:cNvPr id="11" name="TextBox 10"/>
          <p:cNvSpPr txBox="1"/>
          <p:nvPr/>
        </p:nvSpPr>
        <p:spPr>
          <a:xfrm>
            <a:off x="1828800" y="4396601"/>
            <a:ext cx="1332416" cy="923330"/>
          </a:xfrm>
          <a:prstGeom prst="rect">
            <a:avLst/>
          </a:prstGeom>
          <a:noFill/>
        </p:spPr>
        <p:txBody>
          <a:bodyPr wrap="none" rtlCol="0">
            <a:spAutoFit/>
          </a:bodyPr>
          <a:lstStyle/>
          <a:p>
            <a:r>
              <a:rPr lang="en-US" b="1" dirty="0" smtClean="0"/>
              <a:t>Neither=</a:t>
            </a:r>
          </a:p>
          <a:p>
            <a:r>
              <a:rPr lang="en-US" b="1" dirty="0" smtClean="0"/>
              <a:t>35-(12+6+6)</a:t>
            </a:r>
          </a:p>
          <a:p>
            <a:r>
              <a:rPr lang="en-US" b="1" dirty="0" smtClean="0"/>
              <a:t>= 35-24</a:t>
            </a:r>
            <a:endParaRPr lang="en-US" b="1" dirty="0"/>
          </a:p>
        </p:txBody>
      </p:sp>
    </p:spTree>
    <p:extLst>
      <p:ext uri="{BB962C8B-B14F-4D97-AF65-F5344CB8AC3E}">
        <p14:creationId xmlns:p14="http://schemas.microsoft.com/office/powerpoint/2010/main" val="354822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2308324"/>
          </a:xfrm>
          <a:prstGeom prst="rect">
            <a:avLst/>
          </a:prstGeom>
        </p:spPr>
        <p:txBody>
          <a:bodyPr wrap="square">
            <a:spAutoFit/>
          </a:bodyPr>
          <a:lstStyle/>
          <a:p>
            <a:pPr>
              <a:lnSpc>
                <a:spcPct val="90000"/>
              </a:lnSpc>
            </a:pPr>
            <a:r>
              <a:rPr lang="en-US" sz="3200" b="1" dirty="0">
                <a:solidFill>
                  <a:srgbClr val="FFFF00"/>
                </a:solidFill>
              </a:rPr>
              <a:t>In </a:t>
            </a:r>
            <a:r>
              <a:rPr lang="en-US" sz="3200" b="1" dirty="0" smtClean="0">
                <a:solidFill>
                  <a:srgbClr val="FFFF00"/>
                </a:solidFill>
              </a:rPr>
              <a:t>an office </a:t>
            </a:r>
            <a:r>
              <a:rPr lang="en-US" sz="3200" b="1" dirty="0">
                <a:solidFill>
                  <a:srgbClr val="FFFF00"/>
                </a:solidFill>
              </a:rPr>
              <a:t>of </a:t>
            </a:r>
            <a:r>
              <a:rPr lang="en-US" sz="3200" b="1" dirty="0" smtClean="0">
                <a:solidFill>
                  <a:srgbClr val="FFFF00"/>
                </a:solidFill>
              </a:rPr>
              <a:t>55 people, 17 wear contacts, 16 wear glasses, </a:t>
            </a:r>
            <a:r>
              <a:rPr lang="en-US" sz="3200" b="1" dirty="0">
                <a:solidFill>
                  <a:srgbClr val="FFFF00"/>
                </a:solidFill>
              </a:rPr>
              <a:t>and </a:t>
            </a:r>
            <a:r>
              <a:rPr lang="en-US" sz="3200" b="1" dirty="0" smtClean="0">
                <a:solidFill>
                  <a:srgbClr val="FFFF00"/>
                </a:solidFill>
              </a:rPr>
              <a:t>8 wear both contacts and glasses. How </a:t>
            </a:r>
            <a:r>
              <a:rPr lang="en-US" sz="3200" b="1" dirty="0">
                <a:solidFill>
                  <a:srgbClr val="FFFF00"/>
                </a:solidFill>
              </a:rPr>
              <a:t>many </a:t>
            </a:r>
            <a:r>
              <a:rPr lang="en-US" sz="3200" b="1" dirty="0" smtClean="0">
                <a:solidFill>
                  <a:srgbClr val="FFFF00"/>
                </a:solidFill>
              </a:rPr>
              <a:t>people </a:t>
            </a:r>
            <a:r>
              <a:rPr lang="en-US" sz="3200" b="1" dirty="0">
                <a:solidFill>
                  <a:srgbClr val="FFFF00"/>
                </a:solidFill>
              </a:rPr>
              <a:t>in the </a:t>
            </a:r>
            <a:r>
              <a:rPr lang="en-US" sz="3200" b="1" dirty="0" smtClean="0">
                <a:solidFill>
                  <a:srgbClr val="FFFF00"/>
                </a:solidFill>
              </a:rPr>
              <a:t>office do not have contacts or glasses?</a:t>
            </a:r>
          </a:p>
          <a:p>
            <a:pPr>
              <a:lnSpc>
                <a:spcPct val="90000"/>
              </a:lnSpc>
            </a:pPr>
            <a:endParaRPr lang="en-US" sz="3200" dirty="0" smtClean="0"/>
          </a:p>
        </p:txBody>
      </p:sp>
      <p:sp>
        <p:nvSpPr>
          <p:cNvPr id="5" name="TextBox 9"/>
          <p:cNvSpPr txBox="1">
            <a:spLocks noChangeArrowheads="1"/>
          </p:cNvSpPr>
          <p:nvPr/>
        </p:nvSpPr>
        <p:spPr bwMode="auto">
          <a:xfrm>
            <a:off x="348343" y="6422180"/>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30</a:t>
            </a:r>
            <a:endParaRPr lang="en-US" b="1" dirty="0">
              <a:solidFill>
                <a:srgbClr val="FFFF00"/>
              </a:solidFill>
            </a:endParaRPr>
          </a:p>
        </p:txBody>
      </p:sp>
      <p:pic>
        <p:nvPicPr>
          <p:cNvPr id="8" name="Picture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2936052183"/>
              </p:ext>
            </p:extLst>
          </p:nvPr>
        </p:nvGraphicFramePr>
        <p:xfrm>
          <a:off x="1981200" y="3581400"/>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486400" y="4648200"/>
            <a:ext cx="301686" cy="369332"/>
          </a:xfrm>
          <a:prstGeom prst="rect">
            <a:avLst/>
          </a:prstGeom>
          <a:noFill/>
        </p:spPr>
        <p:txBody>
          <a:bodyPr wrap="none" rtlCol="0">
            <a:spAutoFit/>
          </a:bodyPr>
          <a:lstStyle/>
          <a:p>
            <a:r>
              <a:rPr lang="en-US" b="1" dirty="0" smtClean="0"/>
              <a:t>8</a:t>
            </a:r>
            <a:endParaRPr lang="en-US" b="1" dirty="0"/>
          </a:p>
        </p:txBody>
      </p:sp>
      <p:sp>
        <p:nvSpPr>
          <p:cNvPr id="7" name="TextBox 6"/>
          <p:cNvSpPr txBox="1"/>
          <p:nvPr/>
        </p:nvSpPr>
        <p:spPr>
          <a:xfrm>
            <a:off x="4087074" y="4648200"/>
            <a:ext cx="1010661" cy="646331"/>
          </a:xfrm>
          <a:prstGeom prst="rect">
            <a:avLst/>
          </a:prstGeom>
          <a:noFill/>
        </p:spPr>
        <p:txBody>
          <a:bodyPr wrap="none" rtlCol="0">
            <a:spAutoFit/>
          </a:bodyPr>
          <a:lstStyle/>
          <a:p>
            <a:r>
              <a:rPr lang="en-US" b="1" dirty="0" smtClean="0"/>
              <a:t>Contacts</a:t>
            </a:r>
          </a:p>
          <a:p>
            <a:r>
              <a:rPr lang="en-US" b="1" dirty="0" smtClean="0"/>
              <a:t>17-8 = 9</a:t>
            </a:r>
            <a:endParaRPr lang="en-US" b="1" dirty="0"/>
          </a:p>
        </p:txBody>
      </p:sp>
      <p:sp>
        <p:nvSpPr>
          <p:cNvPr id="10" name="TextBox 9"/>
          <p:cNvSpPr txBox="1"/>
          <p:nvPr/>
        </p:nvSpPr>
        <p:spPr>
          <a:xfrm>
            <a:off x="6019800" y="4648199"/>
            <a:ext cx="944489" cy="646331"/>
          </a:xfrm>
          <a:prstGeom prst="rect">
            <a:avLst/>
          </a:prstGeom>
          <a:noFill/>
        </p:spPr>
        <p:txBody>
          <a:bodyPr wrap="none" rtlCol="0">
            <a:spAutoFit/>
          </a:bodyPr>
          <a:lstStyle/>
          <a:p>
            <a:r>
              <a:rPr lang="en-US" b="1" dirty="0" smtClean="0"/>
              <a:t>Glasses</a:t>
            </a:r>
          </a:p>
          <a:p>
            <a:r>
              <a:rPr lang="en-US" b="1" dirty="0" smtClean="0"/>
              <a:t>16-8 = 8</a:t>
            </a:r>
            <a:endParaRPr lang="en-US" b="1" dirty="0"/>
          </a:p>
        </p:txBody>
      </p:sp>
      <p:sp>
        <p:nvSpPr>
          <p:cNvPr id="11" name="TextBox 10"/>
          <p:cNvSpPr txBox="1"/>
          <p:nvPr/>
        </p:nvSpPr>
        <p:spPr>
          <a:xfrm>
            <a:off x="1828800" y="4396601"/>
            <a:ext cx="1215397" cy="923330"/>
          </a:xfrm>
          <a:prstGeom prst="rect">
            <a:avLst/>
          </a:prstGeom>
          <a:noFill/>
        </p:spPr>
        <p:txBody>
          <a:bodyPr wrap="none" rtlCol="0">
            <a:spAutoFit/>
          </a:bodyPr>
          <a:lstStyle/>
          <a:p>
            <a:r>
              <a:rPr lang="en-US" b="1" dirty="0" smtClean="0"/>
              <a:t>Neither=</a:t>
            </a:r>
          </a:p>
          <a:p>
            <a:r>
              <a:rPr lang="en-US" b="1" dirty="0" smtClean="0"/>
              <a:t>55-(9+8+8)</a:t>
            </a:r>
          </a:p>
          <a:p>
            <a:r>
              <a:rPr lang="en-US" b="1" dirty="0" smtClean="0"/>
              <a:t>= 55-25</a:t>
            </a:r>
            <a:endParaRPr lang="en-US" b="1" dirty="0"/>
          </a:p>
        </p:txBody>
      </p:sp>
    </p:spTree>
    <p:extLst>
      <p:ext uri="{BB962C8B-B14F-4D97-AF65-F5344CB8AC3E}">
        <p14:creationId xmlns:p14="http://schemas.microsoft.com/office/powerpoint/2010/main" val="67217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2751522"/>
          </a:xfrm>
          <a:prstGeom prst="rect">
            <a:avLst/>
          </a:prstGeom>
        </p:spPr>
        <p:txBody>
          <a:bodyPr wrap="square">
            <a:spAutoFit/>
          </a:bodyPr>
          <a:lstStyle/>
          <a:p>
            <a:pPr>
              <a:lnSpc>
                <a:spcPct val="90000"/>
              </a:lnSpc>
            </a:pPr>
            <a:r>
              <a:rPr lang="en-US" sz="3200" dirty="0" smtClean="0">
                <a:solidFill>
                  <a:srgbClr val="FFFF00"/>
                </a:solidFill>
              </a:rPr>
              <a:t>80 customers visited the concession stand at the football game. 25 customers ordered a bottle of water, 57 ordered a soda, and 4 customers ordered both. How many customers did not order water or soda?</a:t>
            </a:r>
          </a:p>
          <a:p>
            <a:pPr>
              <a:lnSpc>
                <a:spcPct val="90000"/>
              </a:lnSpc>
            </a:pPr>
            <a:endParaRPr lang="en-US" sz="3200" dirty="0" smtClean="0"/>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2</a:t>
            </a:r>
            <a:endParaRPr lang="en-US" b="1" dirty="0">
              <a:solidFill>
                <a:srgbClr val="FFFF00"/>
              </a:solidFill>
            </a:endParaRPr>
          </a:p>
        </p:txBody>
      </p:sp>
      <p:pic>
        <p:nvPicPr>
          <p:cNvPr id="8" name="Picture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3548898494"/>
              </p:ext>
            </p:extLst>
          </p:nvPr>
        </p:nvGraphicFramePr>
        <p:xfrm>
          <a:off x="1981200" y="4004653"/>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335557" y="4786698"/>
            <a:ext cx="301686" cy="369332"/>
          </a:xfrm>
          <a:prstGeom prst="rect">
            <a:avLst/>
          </a:prstGeom>
          <a:noFill/>
        </p:spPr>
        <p:txBody>
          <a:bodyPr wrap="none" rtlCol="0">
            <a:spAutoFit/>
          </a:bodyPr>
          <a:lstStyle/>
          <a:p>
            <a:r>
              <a:rPr lang="en-US" b="1" dirty="0" smtClean="0"/>
              <a:t>4</a:t>
            </a:r>
            <a:endParaRPr lang="en-US" b="1" dirty="0"/>
          </a:p>
        </p:txBody>
      </p:sp>
      <p:sp>
        <p:nvSpPr>
          <p:cNvPr id="7" name="TextBox 6"/>
          <p:cNvSpPr txBox="1"/>
          <p:nvPr/>
        </p:nvSpPr>
        <p:spPr>
          <a:xfrm>
            <a:off x="4087074" y="4648200"/>
            <a:ext cx="1061509" cy="646331"/>
          </a:xfrm>
          <a:prstGeom prst="rect">
            <a:avLst/>
          </a:prstGeom>
          <a:noFill/>
        </p:spPr>
        <p:txBody>
          <a:bodyPr wrap="none" rtlCol="0">
            <a:spAutoFit/>
          </a:bodyPr>
          <a:lstStyle/>
          <a:p>
            <a:r>
              <a:rPr lang="en-US" b="1" dirty="0" smtClean="0"/>
              <a:t>Water</a:t>
            </a:r>
          </a:p>
          <a:p>
            <a:r>
              <a:rPr lang="en-US" b="1" dirty="0" smtClean="0"/>
              <a:t>25-4 = 21</a:t>
            </a:r>
            <a:endParaRPr lang="en-US" b="1" dirty="0"/>
          </a:p>
        </p:txBody>
      </p:sp>
      <p:sp>
        <p:nvSpPr>
          <p:cNvPr id="10" name="TextBox 9"/>
          <p:cNvSpPr txBox="1"/>
          <p:nvPr/>
        </p:nvSpPr>
        <p:spPr>
          <a:xfrm>
            <a:off x="6019800" y="4648199"/>
            <a:ext cx="1061509" cy="646331"/>
          </a:xfrm>
          <a:prstGeom prst="rect">
            <a:avLst/>
          </a:prstGeom>
          <a:noFill/>
        </p:spPr>
        <p:txBody>
          <a:bodyPr wrap="none" rtlCol="0">
            <a:spAutoFit/>
          </a:bodyPr>
          <a:lstStyle/>
          <a:p>
            <a:r>
              <a:rPr lang="en-US" b="1" dirty="0" smtClean="0"/>
              <a:t>Soda</a:t>
            </a:r>
          </a:p>
          <a:p>
            <a:r>
              <a:rPr lang="en-US" b="1" dirty="0" smtClean="0"/>
              <a:t>57-4 = 53</a:t>
            </a:r>
            <a:endParaRPr lang="en-US" b="1" dirty="0"/>
          </a:p>
        </p:txBody>
      </p:sp>
      <p:sp>
        <p:nvSpPr>
          <p:cNvPr id="11" name="TextBox 10"/>
          <p:cNvSpPr txBox="1"/>
          <p:nvPr/>
        </p:nvSpPr>
        <p:spPr>
          <a:xfrm>
            <a:off x="1828800" y="4396601"/>
            <a:ext cx="1449436" cy="923330"/>
          </a:xfrm>
          <a:prstGeom prst="rect">
            <a:avLst/>
          </a:prstGeom>
          <a:noFill/>
        </p:spPr>
        <p:txBody>
          <a:bodyPr wrap="none" rtlCol="0">
            <a:spAutoFit/>
          </a:bodyPr>
          <a:lstStyle/>
          <a:p>
            <a:r>
              <a:rPr lang="en-US" b="1" dirty="0" smtClean="0"/>
              <a:t>Neither=</a:t>
            </a:r>
          </a:p>
          <a:p>
            <a:r>
              <a:rPr lang="en-US" b="1" dirty="0" smtClean="0"/>
              <a:t>80-(21+4+53)</a:t>
            </a:r>
          </a:p>
          <a:p>
            <a:r>
              <a:rPr lang="en-US" b="1" dirty="0" smtClean="0"/>
              <a:t>= 80-78</a:t>
            </a:r>
            <a:endParaRPr lang="en-US" b="1" dirty="0"/>
          </a:p>
        </p:txBody>
      </p:sp>
    </p:spTree>
    <p:extLst>
      <p:ext uri="{BB962C8B-B14F-4D97-AF65-F5344CB8AC3E}">
        <p14:creationId xmlns:p14="http://schemas.microsoft.com/office/powerpoint/2010/main" val="125267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2751522"/>
          </a:xfrm>
          <a:prstGeom prst="rect">
            <a:avLst/>
          </a:prstGeom>
        </p:spPr>
        <p:txBody>
          <a:bodyPr wrap="square">
            <a:spAutoFit/>
          </a:bodyPr>
          <a:lstStyle/>
          <a:p>
            <a:pPr>
              <a:lnSpc>
                <a:spcPct val="90000"/>
              </a:lnSpc>
            </a:pPr>
            <a:r>
              <a:rPr lang="en-US" sz="3200" dirty="0" smtClean="0">
                <a:solidFill>
                  <a:srgbClr val="FFFF00"/>
                </a:solidFill>
              </a:rPr>
              <a:t>At the duck pond there were 85 ducks that visited that day. There were 37 black ducks, 28 white ducks, and 9 ducks that were black and white. How many ducks were neither black nor white?</a:t>
            </a:r>
          </a:p>
          <a:p>
            <a:pPr>
              <a:lnSpc>
                <a:spcPct val="90000"/>
              </a:lnSpc>
            </a:pPr>
            <a:endParaRPr lang="en-US" sz="3200" dirty="0" smtClean="0"/>
          </a:p>
        </p:txBody>
      </p:sp>
      <p:sp>
        <p:nvSpPr>
          <p:cNvPr id="5" name="TextBox 9"/>
          <p:cNvSpPr txBox="1">
            <a:spLocks noChangeArrowheads="1"/>
          </p:cNvSpPr>
          <p:nvPr/>
        </p:nvSpPr>
        <p:spPr bwMode="auto">
          <a:xfrm>
            <a:off x="381000" y="6400800"/>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29</a:t>
            </a:r>
            <a:endParaRPr lang="en-US" b="1" dirty="0">
              <a:solidFill>
                <a:srgbClr val="FFFF00"/>
              </a:solidFill>
            </a:endParaRPr>
          </a:p>
        </p:txBody>
      </p:sp>
      <p:pic>
        <p:nvPicPr>
          <p:cNvPr id="8" name="Picture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2936052183"/>
              </p:ext>
            </p:extLst>
          </p:nvPr>
        </p:nvGraphicFramePr>
        <p:xfrm>
          <a:off x="1981200" y="3581400"/>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486400" y="4648200"/>
            <a:ext cx="301686" cy="369332"/>
          </a:xfrm>
          <a:prstGeom prst="rect">
            <a:avLst/>
          </a:prstGeom>
          <a:noFill/>
        </p:spPr>
        <p:txBody>
          <a:bodyPr wrap="none" rtlCol="0">
            <a:spAutoFit/>
          </a:bodyPr>
          <a:lstStyle/>
          <a:p>
            <a:r>
              <a:rPr lang="en-US" b="1" dirty="0" smtClean="0"/>
              <a:t>9</a:t>
            </a:r>
            <a:endParaRPr lang="en-US" b="1" dirty="0"/>
          </a:p>
        </p:txBody>
      </p:sp>
      <p:sp>
        <p:nvSpPr>
          <p:cNvPr id="7" name="TextBox 6"/>
          <p:cNvSpPr txBox="1"/>
          <p:nvPr/>
        </p:nvSpPr>
        <p:spPr>
          <a:xfrm>
            <a:off x="4087074" y="4648200"/>
            <a:ext cx="1061509" cy="646331"/>
          </a:xfrm>
          <a:prstGeom prst="rect">
            <a:avLst/>
          </a:prstGeom>
          <a:noFill/>
        </p:spPr>
        <p:txBody>
          <a:bodyPr wrap="none" rtlCol="0">
            <a:spAutoFit/>
          </a:bodyPr>
          <a:lstStyle/>
          <a:p>
            <a:r>
              <a:rPr lang="en-US" b="1" dirty="0" smtClean="0"/>
              <a:t>Black</a:t>
            </a:r>
          </a:p>
          <a:p>
            <a:r>
              <a:rPr lang="en-US" b="1" dirty="0" smtClean="0"/>
              <a:t>37-9 = 28</a:t>
            </a:r>
            <a:endParaRPr lang="en-US" b="1" dirty="0"/>
          </a:p>
        </p:txBody>
      </p:sp>
      <p:sp>
        <p:nvSpPr>
          <p:cNvPr id="10" name="TextBox 9"/>
          <p:cNvSpPr txBox="1"/>
          <p:nvPr/>
        </p:nvSpPr>
        <p:spPr>
          <a:xfrm>
            <a:off x="6019800" y="4648199"/>
            <a:ext cx="1061509" cy="646331"/>
          </a:xfrm>
          <a:prstGeom prst="rect">
            <a:avLst/>
          </a:prstGeom>
          <a:noFill/>
        </p:spPr>
        <p:txBody>
          <a:bodyPr wrap="none" rtlCol="0">
            <a:spAutoFit/>
          </a:bodyPr>
          <a:lstStyle/>
          <a:p>
            <a:r>
              <a:rPr lang="en-US" b="1" dirty="0" smtClean="0"/>
              <a:t>White</a:t>
            </a:r>
          </a:p>
          <a:p>
            <a:r>
              <a:rPr lang="en-US" b="1" dirty="0" smtClean="0"/>
              <a:t>28-9 = 19</a:t>
            </a:r>
            <a:endParaRPr lang="en-US" b="1" dirty="0"/>
          </a:p>
        </p:txBody>
      </p:sp>
      <p:sp>
        <p:nvSpPr>
          <p:cNvPr id="11" name="TextBox 10"/>
          <p:cNvSpPr txBox="1"/>
          <p:nvPr/>
        </p:nvSpPr>
        <p:spPr>
          <a:xfrm>
            <a:off x="1828800" y="4396601"/>
            <a:ext cx="1449436" cy="923330"/>
          </a:xfrm>
          <a:prstGeom prst="rect">
            <a:avLst/>
          </a:prstGeom>
          <a:noFill/>
        </p:spPr>
        <p:txBody>
          <a:bodyPr wrap="none" rtlCol="0">
            <a:spAutoFit/>
          </a:bodyPr>
          <a:lstStyle/>
          <a:p>
            <a:r>
              <a:rPr lang="en-US" b="1" dirty="0" smtClean="0"/>
              <a:t>Neither=</a:t>
            </a:r>
          </a:p>
          <a:p>
            <a:r>
              <a:rPr lang="en-US" b="1" dirty="0" smtClean="0"/>
              <a:t>85-(28+9+18)</a:t>
            </a:r>
          </a:p>
          <a:p>
            <a:r>
              <a:rPr lang="en-US" b="1" dirty="0" smtClean="0"/>
              <a:t>= 85-56</a:t>
            </a:r>
            <a:endParaRPr lang="en-US" b="1" dirty="0"/>
          </a:p>
        </p:txBody>
      </p:sp>
    </p:spTree>
    <p:extLst>
      <p:ext uri="{BB962C8B-B14F-4D97-AF65-F5344CB8AC3E}">
        <p14:creationId xmlns:p14="http://schemas.microsoft.com/office/powerpoint/2010/main" val="172283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2308324"/>
          </a:xfrm>
          <a:prstGeom prst="rect">
            <a:avLst/>
          </a:prstGeom>
        </p:spPr>
        <p:txBody>
          <a:bodyPr wrap="square">
            <a:spAutoFit/>
          </a:bodyPr>
          <a:lstStyle/>
          <a:p>
            <a:pPr>
              <a:lnSpc>
                <a:spcPct val="90000"/>
              </a:lnSpc>
            </a:pPr>
            <a:r>
              <a:rPr lang="en-US" sz="3200" dirty="0" smtClean="0">
                <a:solidFill>
                  <a:srgbClr val="FFFF00"/>
                </a:solidFill>
              </a:rPr>
              <a:t>In a fraternity of 59 guys, 23 are baseball players, 19 are on the football team, and 3 do both. How many of the fraternity guys do not do either activity?</a:t>
            </a:r>
          </a:p>
          <a:p>
            <a:pPr>
              <a:lnSpc>
                <a:spcPct val="90000"/>
              </a:lnSpc>
            </a:pPr>
            <a:endParaRPr lang="en-US" sz="3200" dirty="0" smtClean="0"/>
          </a:p>
        </p:txBody>
      </p:sp>
      <p:sp>
        <p:nvSpPr>
          <p:cNvPr id="5" name="TextBox 9"/>
          <p:cNvSpPr txBox="1">
            <a:spLocks noChangeArrowheads="1"/>
          </p:cNvSpPr>
          <p:nvPr/>
        </p:nvSpPr>
        <p:spPr bwMode="auto">
          <a:xfrm>
            <a:off x="381000" y="6400800"/>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20</a:t>
            </a:r>
            <a:endParaRPr lang="en-US" b="1" dirty="0">
              <a:solidFill>
                <a:srgbClr val="FFFF00"/>
              </a:solidFill>
            </a:endParaRPr>
          </a:p>
        </p:txBody>
      </p:sp>
      <p:pic>
        <p:nvPicPr>
          <p:cNvPr id="8" name="Picture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3244920285"/>
              </p:ext>
            </p:extLst>
          </p:nvPr>
        </p:nvGraphicFramePr>
        <p:xfrm>
          <a:off x="1981200" y="3581400"/>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486400" y="4648200"/>
            <a:ext cx="301686" cy="369332"/>
          </a:xfrm>
          <a:prstGeom prst="rect">
            <a:avLst/>
          </a:prstGeom>
          <a:noFill/>
        </p:spPr>
        <p:txBody>
          <a:bodyPr wrap="none" rtlCol="0">
            <a:spAutoFit/>
          </a:bodyPr>
          <a:lstStyle/>
          <a:p>
            <a:r>
              <a:rPr lang="en-US" b="1" dirty="0" smtClean="0"/>
              <a:t>3</a:t>
            </a:r>
            <a:endParaRPr lang="en-US" b="1" dirty="0"/>
          </a:p>
        </p:txBody>
      </p:sp>
      <p:sp>
        <p:nvSpPr>
          <p:cNvPr id="7" name="TextBox 6"/>
          <p:cNvSpPr txBox="1"/>
          <p:nvPr/>
        </p:nvSpPr>
        <p:spPr>
          <a:xfrm>
            <a:off x="4087074" y="4648200"/>
            <a:ext cx="1061509" cy="646331"/>
          </a:xfrm>
          <a:prstGeom prst="rect">
            <a:avLst/>
          </a:prstGeom>
          <a:noFill/>
        </p:spPr>
        <p:txBody>
          <a:bodyPr wrap="none" rtlCol="0">
            <a:spAutoFit/>
          </a:bodyPr>
          <a:lstStyle/>
          <a:p>
            <a:r>
              <a:rPr lang="en-US" b="1" dirty="0" smtClean="0"/>
              <a:t>Baseball</a:t>
            </a:r>
          </a:p>
          <a:p>
            <a:r>
              <a:rPr lang="en-US" b="1" dirty="0" smtClean="0"/>
              <a:t>23-3 = 20</a:t>
            </a:r>
            <a:endParaRPr lang="en-US" b="1" dirty="0"/>
          </a:p>
        </p:txBody>
      </p:sp>
      <p:sp>
        <p:nvSpPr>
          <p:cNvPr id="10" name="TextBox 9"/>
          <p:cNvSpPr txBox="1"/>
          <p:nvPr/>
        </p:nvSpPr>
        <p:spPr>
          <a:xfrm>
            <a:off x="6019800" y="4648199"/>
            <a:ext cx="1061509" cy="646331"/>
          </a:xfrm>
          <a:prstGeom prst="rect">
            <a:avLst/>
          </a:prstGeom>
          <a:noFill/>
        </p:spPr>
        <p:txBody>
          <a:bodyPr wrap="none" rtlCol="0">
            <a:spAutoFit/>
          </a:bodyPr>
          <a:lstStyle/>
          <a:p>
            <a:r>
              <a:rPr lang="en-US" b="1" dirty="0" smtClean="0"/>
              <a:t>Football</a:t>
            </a:r>
          </a:p>
          <a:p>
            <a:r>
              <a:rPr lang="en-US" b="1" dirty="0" smtClean="0"/>
              <a:t>19-3 = 16</a:t>
            </a:r>
            <a:endParaRPr lang="en-US" b="1" dirty="0"/>
          </a:p>
        </p:txBody>
      </p:sp>
      <p:sp>
        <p:nvSpPr>
          <p:cNvPr id="11" name="TextBox 10"/>
          <p:cNvSpPr txBox="1"/>
          <p:nvPr/>
        </p:nvSpPr>
        <p:spPr>
          <a:xfrm>
            <a:off x="1828800" y="4396601"/>
            <a:ext cx="1449436" cy="923330"/>
          </a:xfrm>
          <a:prstGeom prst="rect">
            <a:avLst/>
          </a:prstGeom>
          <a:noFill/>
        </p:spPr>
        <p:txBody>
          <a:bodyPr wrap="none" rtlCol="0">
            <a:spAutoFit/>
          </a:bodyPr>
          <a:lstStyle/>
          <a:p>
            <a:r>
              <a:rPr lang="en-US" b="1" dirty="0" smtClean="0"/>
              <a:t>Neither=</a:t>
            </a:r>
          </a:p>
          <a:p>
            <a:r>
              <a:rPr lang="en-US" b="1" dirty="0" smtClean="0"/>
              <a:t>59-(20+3+16)</a:t>
            </a:r>
          </a:p>
          <a:p>
            <a:r>
              <a:rPr lang="en-US" b="1" dirty="0" smtClean="0"/>
              <a:t>= 59-39</a:t>
            </a:r>
            <a:endParaRPr lang="en-US" b="1" dirty="0"/>
          </a:p>
        </p:txBody>
      </p:sp>
    </p:spTree>
    <p:extLst>
      <p:ext uri="{BB962C8B-B14F-4D97-AF65-F5344CB8AC3E}">
        <p14:creationId xmlns:p14="http://schemas.microsoft.com/office/powerpoint/2010/main" val="212145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7716948" cy="2505301"/>
          </a:xfrm>
          <a:prstGeom prst="rect">
            <a:avLst/>
          </a:prstGeom>
        </p:spPr>
        <p:txBody>
          <a:bodyPr wrap="square">
            <a:spAutoFit/>
          </a:bodyPr>
          <a:lstStyle/>
          <a:p>
            <a:r>
              <a:rPr lang="en-US" sz="3200" dirty="0">
                <a:solidFill>
                  <a:srgbClr val="FFFF00"/>
                </a:solidFill>
              </a:rPr>
              <a:t>In a survey of 75 </a:t>
            </a:r>
            <a:r>
              <a:rPr lang="en-US" sz="3200" dirty="0" smtClean="0">
                <a:solidFill>
                  <a:srgbClr val="FFFF00"/>
                </a:solidFill>
              </a:rPr>
              <a:t>customers, </a:t>
            </a:r>
            <a:r>
              <a:rPr lang="en-US" sz="3200" dirty="0">
                <a:solidFill>
                  <a:srgbClr val="FFFF00"/>
                </a:solidFill>
              </a:rPr>
              <a:t>39 like </a:t>
            </a:r>
            <a:r>
              <a:rPr lang="en-US" sz="3200" dirty="0" smtClean="0">
                <a:solidFill>
                  <a:srgbClr val="FFFF00"/>
                </a:solidFill>
              </a:rPr>
              <a:t>Product A, </a:t>
            </a:r>
            <a:r>
              <a:rPr lang="en-US" sz="3200" dirty="0">
                <a:solidFill>
                  <a:srgbClr val="FFFF00"/>
                </a:solidFill>
              </a:rPr>
              <a:t>37 like </a:t>
            </a:r>
            <a:r>
              <a:rPr lang="en-US" sz="3200" dirty="0" smtClean="0">
                <a:solidFill>
                  <a:srgbClr val="FFFF00"/>
                </a:solidFill>
              </a:rPr>
              <a:t>Product B, </a:t>
            </a:r>
            <a:r>
              <a:rPr lang="en-US" sz="3200" dirty="0">
                <a:solidFill>
                  <a:srgbClr val="FFFF00"/>
                </a:solidFill>
              </a:rPr>
              <a:t>and 6 like </a:t>
            </a:r>
            <a:r>
              <a:rPr lang="en-US" sz="3200" dirty="0" smtClean="0">
                <a:solidFill>
                  <a:srgbClr val="FFFF00"/>
                </a:solidFill>
              </a:rPr>
              <a:t>both products. </a:t>
            </a:r>
            <a:r>
              <a:rPr lang="en-US" sz="3200" dirty="0">
                <a:solidFill>
                  <a:srgbClr val="FFFF00"/>
                </a:solidFill>
              </a:rPr>
              <a:t>How many </a:t>
            </a:r>
            <a:r>
              <a:rPr lang="en-US" sz="3200" dirty="0" smtClean="0">
                <a:solidFill>
                  <a:srgbClr val="FFFF00"/>
                </a:solidFill>
              </a:rPr>
              <a:t>customers </a:t>
            </a:r>
            <a:r>
              <a:rPr lang="en-US" sz="3200" dirty="0">
                <a:solidFill>
                  <a:srgbClr val="FFFF00"/>
                </a:solidFill>
              </a:rPr>
              <a:t>do not like </a:t>
            </a:r>
            <a:r>
              <a:rPr lang="en-US" sz="3200" dirty="0" smtClean="0">
                <a:solidFill>
                  <a:srgbClr val="FFFF00"/>
                </a:solidFill>
              </a:rPr>
              <a:t>either product?</a:t>
            </a:r>
            <a:endParaRPr lang="en-US" sz="3200" dirty="0">
              <a:solidFill>
                <a:srgbClr val="FFFF00"/>
              </a:solidFill>
            </a:endParaRPr>
          </a:p>
          <a:p>
            <a:pPr>
              <a:lnSpc>
                <a:spcPct val="90000"/>
              </a:lnSpc>
            </a:pPr>
            <a:endParaRPr lang="en-US" sz="3200" dirty="0" smtClean="0"/>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5</a:t>
            </a:r>
            <a:endParaRPr lang="en-US" b="1" dirty="0">
              <a:solidFill>
                <a:srgbClr val="FFFF00"/>
              </a:solidFill>
            </a:endParaRPr>
          </a:p>
        </p:txBody>
      </p:sp>
      <p:pic>
        <p:nvPicPr>
          <p:cNvPr id="8" name="Picture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2936052183"/>
              </p:ext>
            </p:extLst>
          </p:nvPr>
        </p:nvGraphicFramePr>
        <p:xfrm>
          <a:off x="1981200" y="3581400"/>
          <a:ext cx="5327073" cy="3462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486400" y="4648200"/>
            <a:ext cx="301686" cy="369332"/>
          </a:xfrm>
          <a:prstGeom prst="rect">
            <a:avLst/>
          </a:prstGeom>
          <a:noFill/>
        </p:spPr>
        <p:txBody>
          <a:bodyPr wrap="none" rtlCol="0">
            <a:spAutoFit/>
          </a:bodyPr>
          <a:lstStyle/>
          <a:p>
            <a:r>
              <a:rPr lang="en-US" b="1" dirty="0" smtClean="0"/>
              <a:t>6</a:t>
            </a:r>
            <a:endParaRPr lang="en-US" b="1" dirty="0"/>
          </a:p>
        </p:txBody>
      </p:sp>
      <p:sp>
        <p:nvSpPr>
          <p:cNvPr id="7" name="TextBox 6"/>
          <p:cNvSpPr txBox="1"/>
          <p:nvPr/>
        </p:nvSpPr>
        <p:spPr>
          <a:xfrm>
            <a:off x="4087074" y="4648200"/>
            <a:ext cx="1126014" cy="646331"/>
          </a:xfrm>
          <a:prstGeom prst="rect">
            <a:avLst/>
          </a:prstGeom>
          <a:noFill/>
        </p:spPr>
        <p:txBody>
          <a:bodyPr wrap="none" rtlCol="0">
            <a:spAutoFit/>
          </a:bodyPr>
          <a:lstStyle/>
          <a:p>
            <a:r>
              <a:rPr lang="en-US" b="1" dirty="0" smtClean="0"/>
              <a:t>Product A</a:t>
            </a:r>
          </a:p>
          <a:p>
            <a:r>
              <a:rPr lang="en-US" b="1" dirty="0" smtClean="0"/>
              <a:t>39-6 = 33</a:t>
            </a:r>
            <a:endParaRPr lang="en-US" b="1" dirty="0"/>
          </a:p>
        </p:txBody>
      </p:sp>
      <p:sp>
        <p:nvSpPr>
          <p:cNvPr id="10" name="TextBox 9"/>
          <p:cNvSpPr txBox="1"/>
          <p:nvPr/>
        </p:nvSpPr>
        <p:spPr>
          <a:xfrm>
            <a:off x="6019800" y="4648199"/>
            <a:ext cx="1116396" cy="646331"/>
          </a:xfrm>
          <a:prstGeom prst="rect">
            <a:avLst/>
          </a:prstGeom>
          <a:noFill/>
        </p:spPr>
        <p:txBody>
          <a:bodyPr wrap="none" rtlCol="0">
            <a:spAutoFit/>
          </a:bodyPr>
          <a:lstStyle/>
          <a:p>
            <a:r>
              <a:rPr lang="en-US" b="1" dirty="0" smtClean="0"/>
              <a:t>Product B</a:t>
            </a:r>
          </a:p>
          <a:p>
            <a:r>
              <a:rPr lang="en-US" b="1" dirty="0" smtClean="0"/>
              <a:t>37-6 = 31</a:t>
            </a:r>
            <a:endParaRPr lang="en-US" b="1" dirty="0"/>
          </a:p>
        </p:txBody>
      </p:sp>
      <p:sp>
        <p:nvSpPr>
          <p:cNvPr id="11" name="TextBox 10"/>
          <p:cNvSpPr txBox="1"/>
          <p:nvPr/>
        </p:nvSpPr>
        <p:spPr>
          <a:xfrm>
            <a:off x="1828800" y="4396601"/>
            <a:ext cx="1449436" cy="923330"/>
          </a:xfrm>
          <a:prstGeom prst="rect">
            <a:avLst/>
          </a:prstGeom>
          <a:noFill/>
        </p:spPr>
        <p:txBody>
          <a:bodyPr wrap="none" rtlCol="0">
            <a:spAutoFit/>
          </a:bodyPr>
          <a:lstStyle/>
          <a:p>
            <a:r>
              <a:rPr lang="en-US" b="1" dirty="0" smtClean="0"/>
              <a:t>Neither=</a:t>
            </a:r>
          </a:p>
          <a:p>
            <a:r>
              <a:rPr lang="en-US" b="1" dirty="0" smtClean="0"/>
              <a:t>75-(33+6+31)</a:t>
            </a:r>
          </a:p>
          <a:p>
            <a:r>
              <a:rPr lang="en-US" b="1" dirty="0" smtClean="0"/>
              <a:t>= 75-70</a:t>
            </a:r>
            <a:endParaRPr lang="en-US" b="1" dirty="0"/>
          </a:p>
        </p:txBody>
      </p:sp>
    </p:spTree>
    <p:extLst>
      <p:ext uri="{BB962C8B-B14F-4D97-AF65-F5344CB8AC3E}">
        <p14:creationId xmlns:p14="http://schemas.microsoft.com/office/powerpoint/2010/main" val="123143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098" y="1266825"/>
            <a:ext cx="8179501" cy="1865126"/>
          </a:xfrm>
          <a:prstGeom prst="rect">
            <a:avLst/>
          </a:prstGeom>
        </p:spPr>
        <p:txBody>
          <a:bodyPr wrap="square">
            <a:spAutoFit/>
          </a:bodyPr>
          <a:lstStyle/>
          <a:p>
            <a:pPr>
              <a:lnSpc>
                <a:spcPct val="90000"/>
              </a:lnSpc>
            </a:pPr>
            <a:r>
              <a:rPr lang="en-US" sz="3200" b="1" dirty="0" smtClean="0">
                <a:solidFill>
                  <a:srgbClr val="FFFF00"/>
                </a:solidFill>
              </a:rPr>
              <a:t>There are 25 students in Mrs. Harper’s class. 16 students are Bears fans, 18 students are Tigers fans, 10 students are fans of both teams. How many students are not fans of either team?</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1</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140482604"/>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3569379706"/>
              </p:ext>
            </p:extLst>
          </p:nvPr>
        </p:nvGraphicFramePr>
        <p:xfrm>
          <a:off x="2089725" y="4006147"/>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388429" y="4858266"/>
            <a:ext cx="418704" cy="369332"/>
          </a:xfrm>
          <a:prstGeom prst="rect">
            <a:avLst/>
          </a:prstGeom>
          <a:noFill/>
        </p:spPr>
        <p:txBody>
          <a:bodyPr wrap="none" rtlCol="0">
            <a:spAutoFit/>
          </a:bodyPr>
          <a:lstStyle/>
          <a:p>
            <a:r>
              <a:rPr lang="en-US" b="1" dirty="0" smtClean="0"/>
              <a:t>10</a:t>
            </a:r>
            <a:endParaRPr lang="en-US" b="1" dirty="0"/>
          </a:p>
        </p:txBody>
      </p:sp>
      <p:sp>
        <p:nvSpPr>
          <p:cNvPr id="4" name="TextBox 3"/>
          <p:cNvSpPr txBox="1"/>
          <p:nvPr/>
        </p:nvSpPr>
        <p:spPr>
          <a:xfrm>
            <a:off x="4087074" y="4648200"/>
            <a:ext cx="1167307" cy="646331"/>
          </a:xfrm>
          <a:prstGeom prst="rect">
            <a:avLst/>
          </a:prstGeom>
          <a:noFill/>
        </p:spPr>
        <p:txBody>
          <a:bodyPr wrap="none" rtlCol="0">
            <a:spAutoFit/>
          </a:bodyPr>
          <a:lstStyle/>
          <a:p>
            <a:r>
              <a:rPr lang="en-US" b="1" dirty="0" smtClean="0"/>
              <a:t>Bears</a:t>
            </a:r>
          </a:p>
          <a:p>
            <a:r>
              <a:rPr lang="en-US" b="1" dirty="0" smtClean="0"/>
              <a:t>16 - </a:t>
            </a:r>
            <a:r>
              <a:rPr lang="en-US" b="1" dirty="0" smtClean="0"/>
              <a:t>10 = 6</a:t>
            </a:r>
            <a:endParaRPr lang="en-US" b="1" dirty="0"/>
          </a:p>
        </p:txBody>
      </p:sp>
      <p:sp>
        <p:nvSpPr>
          <p:cNvPr id="10" name="TextBox 9"/>
          <p:cNvSpPr txBox="1"/>
          <p:nvPr/>
        </p:nvSpPr>
        <p:spPr>
          <a:xfrm>
            <a:off x="6019800" y="4648199"/>
            <a:ext cx="1167307" cy="646331"/>
          </a:xfrm>
          <a:prstGeom prst="rect">
            <a:avLst/>
          </a:prstGeom>
          <a:noFill/>
        </p:spPr>
        <p:txBody>
          <a:bodyPr wrap="none" rtlCol="0">
            <a:spAutoFit/>
          </a:bodyPr>
          <a:lstStyle/>
          <a:p>
            <a:r>
              <a:rPr lang="en-US" b="1" dirty="0" smtClean="0"/>
              <a:t>Tigers</a:t>
            </a:r>
          </a:p>
          <a:p>
            <a:r>
              <a:rPr lang="en-US" b="1" dirty="0" smtClean="0"/>
              <a:t>18 - 10 </a:t>
            </a:r>
            <a:r>
              <a:rPr lang="en-US" b="1" dirty="0" smtClean="0"/>
              <a:t>= 8</a:t>
            </a:r>
            <a:endParaRPr lang="en-US" b="1" dirty="0"/>
          </a:p>
        </p:txBody>
      </p:sp>
      <p:sp>
        <p:nvSpPr>
          <p:cNvPr id="11" name="TextBox 10"/>
          <p:cNvSpPr txBox="1"/>
          <p:nvPr/>
        </p:nvSpPr>
        <p:spPr>
          <a:xfrm>
            <a:off x="1658022" y="5287297"/>
            <a:ext cx="2113079" cy="369332"/>
          </a:xfrm>
          <a:prstGeom prst="rect">
            <a:avLst/>
          </a:prstGeom>
          <a:noFill/>
        </p:spPr>
        <p:txBody>
          <a:bodyPr wrap="none" rtlCol="0">
            <a:spAutoFit/>
          </a:bodyPr>
          <a:lstStyle/>
          <a:p>
            <a:r>
              <a:rPr lang="en-US" b="1" dirty="0" smtClean="0"/>
              <a:t>Neither = 25 - 24 </a:t>
            </a:r>
            <a:r>
              <a:rPr lang="en-US" b="1" dirty="0" smtClean="0"/>
              <a:t>= 1</a:t>
            </a:r>
            <a:endParaRPr lang="en-US" b="1" dirty="0"/>
          </a:p>
        </p:txBody>
      </p:sp>
      <p:sp>
        <p:nvSpPr>
          <p:cNvPr id="12" name="TextBox 11"/>
          <p:cNvSpPr txBox="1"/>
          <p:nvPr/>
        </p:nvSpPr>
        <p:spPr>
          <a:xfrm>
            <a:off x="4068951" y="3389125"/>
            <a:ext cx="714042" cy="646331"/>
          </a:xfrm>
          <a:prstGeom prst="rect">
            <a:avLst/>
          </a:prstGeom>
          <a:noFill/>
        </p:spPr>
        <p:txBody>
          <a:bodyPr wrap="none" rtlCol="0">
            <a:spAutoFit/>
          </a:bodyPr>
          <a:lstStyle/>
          <a:p>
            <a:pPr algn="ctr"/>
            <a:r>
              <a:rPr lang="en-US" b="1" dirty="0" smtClean="0">
                <a:solidFill>
                  <a:schemeClr val="bg1"/>
                </a:solidFill>
              </a:rPr>
              <a:t>Bears</a:t>
            </a:r>
          </a:p>
          <a:p>
            <a:pPr algn="ctr"/>
            <a:r>
              <a:rPr lang="en-US" b="1" dirty="0" smtClean="0">
                <a:solidFill>
                  <a:schemeClr val="bg1"/>
                </a:solidFill>
              </a:rPr>
              <a:t>16</a:t>
            </a:r>
            <a:endParaRPr lang="en-US" b="1" dirty="0">
              <a:solidFill>
                <a:schemeClr val="bg1"/>
              </a:solidFill>
            </a:endParaRPr>
          </a:p>
        </p:txBody>
      </p:sp>
      <p:sp>
        <p:nvSpPr>
          <p:cNvPr id="13" name="TextBox 12"/>
          <p:cNvSpPr txBox="1"/>
          <p:nvPr/>
        </p:nvSpPr>
        <p:spPr>
          <a:xfrm>
            <a:off x="6070522" y="3389124"/>
            <a:ext cx="746808" cy="646331"/>
          </a:xfrm>
          <a:prstGeom prst="rect">
            <a:avLst/>
          </a:prstGeom>
          <a:noFill/>
        </p:spPr>
        <p:txBody>
          <a:bodyPr wrap="none" rtlCol="0">
            <a:spAutoFit/>
          </a:bodyPr>
          <a:lstStyle/>
          <a:p>
            <a:pPr algn="ctr"/>
            <a:r>
              <a:rPr lang="en-US" b="1" dirty="0" smtClean="0">
                <a:solidFill>
                  <a:schemeClr val="bg1"/>
                </a:solidFill>
              </a:rPr>
              <a:t>Tigers</a:t>
            </a:r>
          </a:p>
          <a:p>
            <a:pPr algn="ctr"/>
            <a:r>
              <a:rPr lang="en-US" b="1" dirty="0" smtClean="0">
                <a:solidFill>
                  <a:schemeClr val="bg1"/>
                </a:solidFill>
              </a:rPr>
              <a:t>18</a:t>
            </a:r>
            <a:endParaRPr lang="en-US" b="1" dirty="0">
              <a:solidFill>
                <a:schemeClr val="bg1"/>
              </a:solidFill>
            </a:endParaRPr>
          </a:p>
        </p:txBody>
      </p:sp>
    </p:spTree>
    <p:extLst>
      <p:ext uri="{BB962C8B-B14F-4D97-AF65-F5344CB8AC3E}">
        <p14:creationId xmlns:p14="http://schemas.microsoft.com/office/powerpoint/2010/main" val="143519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098" y="1266825"/>
            <a:ext cx="8179501" cy="1865126"/>
          </a:xfrm>
          <a:prstGeom prst="rect">
            <a:avLst/>
          </a:prstGeom>
        </p:spPr>
        <p:txBody>
          <a:bodyPr wrap="square">
            <a:spAutoFit/>
          </a:bodyPr>
          <a:lstStyle/>
          <a:p>
            <a:pPr>
              <a:lnSpc>
                <a:spcPct val="90000"/>
              </a:lnSpc>
            </a:pPr>
            <a:r>
              <a:rPr lang="en-US" sz="3200" b="1" dirty="0" smtClean="0">
                <a:solidFill>
                  <a:srgbClr val="FFFF00"/>
                </a:solidFill>
              </a:rPr>
              <a:t>Out of 15 high school students in Mrs. Smith’s homeroom, 6 take Biology, 9 take Physics and 3 takes both sciences. How many students of the group take neither Biology nor Physics?</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3</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2286950247"/>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336383077"/>
              </p:ext>
            </p:extLst>
          </p:nvPr>
        </p:nvGraphicFramePr>
        <p:xfrm>
          <a:off x="1953209" y="3962400"/>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486400" y="4648200"/>
            <a:ext cx="301686" cy="369332"/>
          </a:xfrm>
          <a:prstGeom prst="rect">
            <a:avLst/>
          </a:prstGeom>
          <a:noFill/>
        </p:spPr>
        <p:txBody>
          <a:bodyPr wrap="none" rtlCol="0">
            <a:spAutoFit/>
          </a:bodyPr>
          <a:lstStyle/>
          <a:p>
            <a:r>
              <a:rPr lang="en-US" b="1" dirty="0" smtClean="0"/>
              <a:t>3</a:t>
            </a:r>
            <a:endParaRPr lang="en-US" b="1" dirty="0"/>
          </a:p>
        </p:txBody>
      </p:sp>
      <p:sp>
        <p:nvSpPr>
          <p:cNvPr id="4" name="TextBox 3"/>
          <p:cNvSpPr txBox="1"/>
          <p:nvPr/>
        </p:nvSpPr>
        <p:spPr>
          <a:xfrm>
            <a:off x="4087074" y="4648200"/>
            <a:ext cx="891591" cy="646331"/>
          </a:xfrm>
          <a:prstGeom prst="rect">
            <a:avLst/>
          </a:prstGeom>
          <a:noFill/>
        </p:spPr>
        <p:txBody>
          <a:bodyPr wrap="none" rtlCol="0">
            <a:spAutoFit/>
          </a:bodyPr>
          <a:lstStyle/>
          <a:p>
            <a:r>
              <a:rPr lang="en-US" b="1" dirty="0" smtClean="0"/>
              <a:t>Biology</a:t>
            </a:r>
          </a:p>
          <a:p>
            <a:r>
              <a:rPr lang="en-US" b="1" dirty="0" smtClean="0"/>
              <a:t>6 -3 =</a:t>
            </a:r>
            <a:r>
              <a:rPr lang="en-US" b="1" dirty="0" smtClean="0"/>
              <a:t>3</a:t>
            </a:r>
            <a:endParaRPr lang="en-US" b="1" dirty="0"/>
          </a:p>
        </p:txBody>
      </p:sp>
      <p:sp>
        <p:nvSpPr>
          <p:cNvPr id="10" name="TextBox 9"/>
          <p:cNvSpPr txBox="1"/>
          <p:nvPr/>
        </p:nvSpPr>
        <p:spPr>
          <a:xfrm>
            <a:off x="6019800" y="4648199"/>
            <a:ext cx="933269" cy="646331"/>
          </a:xfrm>
          <a:prstGeom prst="rect">
            <a:avLst/>
          </a:prstGeom>
          <a:noFill/>
        </p:spPr>
        <p:txBody>
          <a:bodyPr wrap="none" rtlCol="0">
            <a:spAutoFit/>
          </a:bodyPr>
          <a:lstStyle/>
          <a:p>
            <a:r>
              <a:rPr lang="en-US" b="1" dirty="0" smtClean="0"/>
              <a:t>Physics</a:t>
            </a:r>
          </a:p>
          <a:p>
            <a:r>
              <a:rPr lang="en-US" b="1" dirty="0" smtClean="0"/>
              <a:t>9 - 3 </a:t>
            </a:r>
            <a:r>
              <a:rPr lang="en-US" b="1" dirty="0" smtClean="0"/>
              <a:t>= 6</a:t>
            </a:r>
            <a:endParaRPr lang="en-US" b="1" dirty="0"/>
          </a:p>
        </p:txBody>
      </p:sp>
      <p:sp>
        <p:nvSpPr>
          <p:cNvPr id="11" name="TextBox 10"/>
          <p:cNvSpPr txBox="1"/>
          <p:nvPr/>
        </p:nvSpPr>
        <p:spPr>
          <a:xfrm>
            <a:off x="1828800" y="4396601"/>
            <a:ext cx="1335622" cy="646331"/>
          </a:xfrm>
          <a:prstGeom prst="rect">
            <a:avLst/>
          </a:prstGeom>
          <a:noFill/>
        </p:spPr>
        <p:txBody>
          <a:bodyPr wrap="none" rtlCol="0">
            <a:spAutoFit/>
          </a:bodyPr>
          <a:lstStyle/>
          <a:p>
            <a:r>
              <a:rPr lang="en-US" b="1" dirty="0" smtClean="0"/>
              <a:t>Neither</a:t>
            </a:r>
            <a:endParaRPr lang="en-US" b="1" dirty="0" smtClean="0"/>
          </a:p>
          <a:p>
            <a:r>
              <a:rPr lang="en-US" b="1" dirty="0" smtClean="0"/>
              <a:t>= </a:t>
            </a:r>
            <a:r>
              <a:rPr lang="en-US" b="1" dirty="0" smtClean="0"/>
              <a:t>15 - 12 = 3</a:t>
            </a:r>
            <a:endParaRPr lang="en-US" b="1" dirty="0"/>
          </a:p>
        </p:txBody>
      </p:sp>
      <p:sp>
        <p:nvSpPr>
          <p:cNvPr id="12" name="TextBox 11"/>
          <p:cNvSpPr txBox="1"/>
          <p:nvPr/>
        </p:nvSpPr>
        <p:spPr>
          <a:xfrm>
            <a:off x="3980176" y="3389125"/>
            <a:ext cx="891591" cy="646331"/>
          </a:xfrm>
          <a:prstGeom prst="rect">
            <a:avLst/>
          </a:prstGeom>
          <a:noFill/>
        </p:spPr>
        <p:txBody>
          <a:bodyPr wrap="none" rtlCol="0">
            <a:spAutoFit/>
          </a:bodyPr>
          <a:lstStyle/>
          <a:p>
            <a:pPr algn="ctr"/>
            <a:r>
              <a:rPr lang="en-US" b="1" dirty="0" smtClean="0">
                <a:solidFill>
                  <a:schemeClr val="bg1"/>
                </a:solidFill>
              </a:rPr>
              <a:t>Biology</a:t>
            </a:r>
          </a:p>
          <a:p>
            <a:pPr algn="ctr"/>
            <a:r>
              <a:rPr lang="en-US" b="1" dirty="0">
                <a:solidFill>
                  <a:schemeClr val="bg1"/>
                </a:solidFill>
              </a:rPr>
              <a:t>6</a:t>
            </a:r>
          </a:p>
        </p:txBody>
      </p:sp>
      <p:sp>
        <p:nvSpPr>
          <p:cNvPr id="13" name="TextBox 12"/>
          <p:cNvSpPr txBox="1"/>
          <p:nvPr/>
        </p:nvSpPr>
        <p:spPr>
          <a:xfrm>
            <a:off x="6008965" y="3389124"/>
            <a:ext cx="869918" cy="646331"/>
          </a:xfrm>
          <a:prstGeom prst="rect">
            <a:avLst/>
          </a:prstGeom>
          <a:noFill/>
        </p:spPr>
        <p:txBody>
          <a:bodyPr wrap="none" rtlCol="0">
            <a:spAutoFit/>
          </a:bodyPr>
          <a:lstStyle/>
          <a:p>
            <a:pPr algn="ctr"/>
            <a:r>
              <a:rPr lang="en-US" b="1" dirty="0" smtClean="0">
                <a:solidFill>
                  <a:schemeClr val="bg1"/>
                </a:solidFill>
              </a:rPr>
              <a:t>Physics</a:t>
            </a:r>
          </a:p>
          <a:p>
            <a:pPr algn="ctr"/>
            <a:r>
              <a:rPr lang="en-US" b="1" dirty="0">
                <a:solidFill>
                  <a:schemeClr val="bg1"/>
                </a:solidFill>
              </a:rPr>
              <a:t>9</a:t>
            </a:r>
          </a:p>
        </p:txBody>
      </p:sp>
    </p:spTree>
    <p:extLst>
      <p:ext uri="{BB962C8B-B14F-4D97-AF65-F5344CB8AC3E}">
        <p14:creationId xmlns:p14="http://schemas.microsoft.com/office/powerpoint/2010/main" val="351504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098" y="1266825"/>
            <a:ext cx="8255702" cy="2308324"/>
          </a:xfrm>
          <a:prstGeom prst="rect">
            <a:avLst/>
          </a:prstGeom>
        </p:spPr>
        <p:txBody>
          <a:bodyPr wrap="square">
            <a:spAutoFit/>
          </a:bodyPr>
          <a:lstStyle/>
          <a:p>
            <a:pPr>
              <a:lnSpc>
                <a:spcPct val="90000"/>
              </a:lnSpc>
            </a:pPr>
            <a:r>
              <a:rPr lang="en-US" sz="3200" b="1" dirty="0" smtClean="0">
                <a:solidFill>
                  <a:srgbClr val="FFFF00"/>
                </a:solidFill>
              </a:rPr>
              <a:t>There are 20 boys on the baseball team. Twelve boys like playing infield, eleven boys like playing outfield, and six boys like playing both infield and outfield. How many boys like to play neither?</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3</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3656935639"/>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275446438"/>
              </p:ext>
            </p:extLst>
          </p:nvPr>
        </p:nvGraphicFramePr>
        <p:xfrm>
          <a:off x="1953209" y="3962400"/>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335557" y="4673600"/>
            <a:ext cx="301686" cy="369332"/>
          </a:xfrm>
          <a:prstGeom prst="rect">
            <a:avLst/>
          </a:prstGeom>
          <a:noFill/>
        </p:spPr>
        <p:txBody>
          <a:bodyPr wrap="none" rtlCol="0">
            <a:spAutoFit/>
          </a:bodyPr>
          <a:lstStyle/>
          <a:p>
            <a:r>
              <a:rPr lang="en-US" b="1" dirty="0" smtClean="0"/>
              <a:t>6</a:t>
            </a:r>
            <a:endParaRPr lang="en-US" b="1" dirty="0"/>
          </a:p>
        </p:txBody>
      </p:sp>
      <p:sp>
        <p:nvSpPr>
          <p:cNvPr id="4" name="TextBox 3"/>
          <p:cNvSpPr txBox="1"/>
          <p:nvPr/>
        </p:nvSpPr>
        <p:spPr>
          <a:xfrm>
            <a:off x="4087074" y="4648200"/>
            <a:ext cx="1050288" cy="646331"/>
          </a:xfrm>
          <a:prstGeom prst="rect">
            <a:avLst/>
          </a:prstGeom>
          <a:noFill/>
        </p:spPr>
        <p:txBody>
          <a:bodyPr wrap="none" rtlCol="0">
            <a:spAutoFit/>
          </a:bodyPr>
          <a:lstStyle/>
          <a:p>
            <a:r>
              <a:rPr lang="en-US" b="1" dirty="0" smtClean="0"/>
              <a:t>Infield</a:t>
            </a:r>
          </a:p>
          <a:p>
            <a:r>
              <a:rPr lang="en-US" b="1" dirty="0" smtClean="0"/>
              <a:t>12 - 6 </a:t>
            </a:r>
            <a:r>
              <a:rPr lang="en-US" b="1" dirty="0" smtClean="0"/>
              <a:t>= 6</a:t>
            </a:r>
            <a:endParaRPr lang="en-US" b="1" dirty="0"/>
          </a:p>
        </p:txBody>
      </p:sp>
      <p:sp>
        <p:nvSpPr>
          <p:cNvPr id="10" name="TextBox 9"/>
          <p:cNvSpPr txBox="1"/>
          <p:nvPr/>
        </p:nvSpPr>
        <p:spPr>
          <a:xfrm>
            <a:off x="6019800" y="4648199"/>
            <a:ext cx="1050288" cy="646331"/>
          </a:xfrm>
          <a:prstGeom prst="rect">
            <a:avLst/>
          </a:prstGeom>
          <a:noFill/>
        </p:spPr>
        <p:txBody>
          <a:bodyPr wrap="none" rtlCol="0">
            <a:spAutoFit/>
          </a:bodyPr>
          <a:lstStyle/>
          <a:p>
            <a:r>
              <a:rPr lang="en-US" b="1" dirty="0" smtClean="0"/>
              <a:t>Outfield</a:t>
            </a:r>
          </a:p>
          <a:p>
            <a:r>
              <a:rPr lang="en-US" b="1" dirty="0" smtClean="0"/>
              <a:t>11 - </a:t>
            </a:r>
            <a:r>
              <a:rPr lang="en-US" b="1" dirty="0" smtClean="0"/>
              <a:t>6 = 5</a:t>
            </a:r>
            <a:endParaRPr lang="en-US" b="1" dirty="0"/>
          </a:p>
        </p:txBody>
      </p:sp>
      <p:sp>
        <p:nvSpPr>
          <p:cNvPr id="11" name="TextBox 10"/>
          <p:cNvSpPr txBox="1"/>
          <p:nvPr/>
        </p:nvSpPr>
        <p:spPr>
          <a:xfrm>
            <a:off x="1828800" y="4396601"/>
            <a:ext cx="1335622" cy="646331"/>
          </a:xfrm>
          <a:prstGeom prst="rect">
            <a:avLst/>
          </a:prstGeom>
          <a:noFill/>
        </p:spPr>
        <p:txBody>
          <a:bodyPr wrap="none" rtlCol="0">
            <a:spAutoFit/>
          </a:bodyPr>
          <a:lstStyle/>
          <a:p>
            <a:r>
              <a:rPr lang="en-US" b="1" dirty="0" smtClean="0"/>
              <a:t>Neither</a:t>
            </a:r>
            <a:endParaRPr lang="en-US" b="1" dirty="0" smtClean="0"/>
          </a:p>
          <a:p>
            <a:r>
              <a:rPr lang="en-US" b="1" dirty="0" smtClean="0"/>
              <a:t>= </a:t>
            </a:r>
            <a:r>
              <a:rPr lang="en-US" b="1" dirty="0" smtClean="0"/>
              <a:t>20 - 17 </a:t>
            </a:r>
            <a:r>
              <a:rPr lang="en-US" b="1" dirty="0" smtClean="0"/>
              <a:t>= 3</a:t>
            </a:r>
            <a:endParaRPr lang="en-US" b="1" dirty="0"/>
          </a:p>
        </p:txBody>
      </p:sp>
      <p:sp>
        <p:nvSpPr>
          <p:cNvPr id="12" name="TextBox 11"/>
          <p:cNvSpPr txBox="1"/>
          <p:nvPr/>
        </p:nvSpPr>
        <p:spPr>
          <a:xfrm>
            <a:off x="4029677" y="3389125"/>
            <a:ext cx="792588" cy="646331"/>
          </a:xfrm>
          <a:prstGeom prst="rect">
            <a:avLst/>
          </a:prstGeom>
          <a:noFill/>
        </p:spPr>
        <p:txBody>
          <a:bodyPr wrap="none" rtlCol="0">
            <a:spAutoFit/>
          </a:bodyPr>
          <a:lstStyle/>
          <a:p>
            <a:pPr algn="ctr"/>
            <a:r>
              <a:rPr lang="en-US" b="1" dirty="0" smtClean="0">
                <a:solidFill>
                  <a:schemeClr val="bg1"/>
                </a:solidFill>
              </a:rPr>
              <a:t>Infield</a:t>
            </a:r>
          </a:p>
          <a:p>
            <a:pPr algn="ctr"/>
            <a:r>
              <a:rPr lang="en-US" b="1" dirty="0" smtClean="0">
                <a:solidFill>
                  <a:schemeClr val="bg1"/>
                </a:solidFill>
              </a:rPr>
              <a:t>12</a:t>
            </a:r>
            <a:endParaRPr lang="en-US" b="1" dirty="0">
              <a:solidFill>
                <a:schemeClr val="bg1"/>
              </a:solidFill>
            </a:endParaRPr>
          </a:p>
        </p:txBody>
      </p:sp>
      <p:sp>
        <p:nvSpPr>
          <p:cNvPr id="13" name="TextBox 12"/>
          <p:cNvSpPr txBox="1"/>
          <p:nvPr/>
        </p:nvSpPr>
        <p:spPr>
          <a:xfrm>
            <a:off x="5933209" y="3389124"/>
            <a:ext cx="1021433" cy="646331"/>
          </a:xfrm>
          <a:prstGeom prst="rect">
            <a:avLst/>
          </a:prstGeom>
          <a:noFill/>
        </p:spPr>
        <p:txBody>
          <a:bodyPr wrap="none" rtlCol="0">
            <a:spAutoFit/>
          </a:bodyPr>
          <a:lstStyle/>
          <a:p>
            <a:pPr algn="ctr"/>
            <a:r>
              <a:rPr lang="en-US" b="1" dirty="0" smtClean="0">
                <a:solidFill>
                  <a:schemeClr val="bg1"/>
                </a:solidFill>
              </a:rPr>
              <a:t>Outfield </a:t>
            </a:r>
          </a:p>
          <a:p>
            <a:pPr algn="ctr"/>
            <a:r>
              <a:rPr lang="en-US" b="1" dirty="0" smtClean="0">
                <a:solidFill>
                  <a:schemeClr val="bg1"/>
                </a:solidFill>
              </a:rPr>
              <a:t>11</a:t>
            </a:r>
            <a:endParaRPr lang="en-US" b="1" dirty="0">
              <a:solidFill>
                <a:schemeClr val="bg1"/>
              </a:solidFill>
            </a:endParaRPr>
          </a:p>
        </p:txBody>
      </p:sp>
    </p:spTree>
    <p:extLst>
      <p:ext uri="{BB962C8B-B14F-4D97-AF65-F5344CB8AC3E}">
        <p14:creationId xmlns:p14="http://schemas.microsoft.com/office/powerpoint/2010/main" val="317966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098" y="1266825"/>
            <a:ext cx="8179501" cy="1421928"/>
          </a:xfrm>
          <a:prstGeom prst="rect">
            <a:avLst/>
          </a:prstGeom>
        </p:spPr>
        <p:txBody>
          <a:bodyPr wrap="square">
            <a:spAutoFit/>
          </a:bodyPr>
          <a:lstStyle/>
          <a:p>
            <a:pPr>
              <a:lnSpc>
                <a:spcPct val="90000"/>
              </a:lnSpc>
            </a:pPr>
            <a:r>
              <a:rPr lang="en-US" sz="3200" b="1" dirty="0" smtClean="0">
                <a:solidFill>
                  <a:srgbClr val="FFFF00"/>
                </a:solidFill>
              </a:rPr>
              <a:t>Out of 15 boy scouts, 9 like fishing, 9 like rafting and 4 like both activities. How many scouts like neither fishing nor rafting?</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3</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2585717116"/>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551609556"/>
              </p:ext>
            </p:extLst>
          </p:nvPr>
        </p:nvGraphicFramePr>
        <p:xfrm>
          <a:off x="1953209" y="3962400"/>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335557" y="4786698"/>
            <a:ext cx="301686" cy="369332"/>
          </a:xfrm>
          <a:prstGeom prst="rect">
            <a:avLst/>
          </a:prstGeom>
          <a:noFill/>
        </p:spPr>
        <p:txBody>
          <a:bodyPr wrap="none" rtlCol="0">
            <a:spAutoFit/>
          </a:bodyPr>
          <a:lstStyle/>
          <a:p>
            <a:r>
              <a:rPr lang="en-US" b="1" dirty="0" smtClean="0"/>
              <a:t>4</a:t>
            </a:r>
            <a:endParaRPr lang="en-US" b="1" dirty="0"/>
          </a:p>
        </p:txBody>
      </p:sp>
      <p:sp>
        <p:nvSpPr>
          <p:cNvPr id="4" name="TextBox 3"/>
          <p:cNvSpPr txBox="1"/>
          <p:nvPr/>
        </p:nvSpPr>
        <p:spPr>
          <a:xfrm>
            <a:off x="4104832" y="4636477"/>
            <a:ext cx="849913" cy="646331"/>
          </a:xfrm>
          <a:prstGeom prst="rect">
            <a:avLst/>
          </a:prstGeom>
          <a:noFill/>
        </p:spPr>
        <p:txBody>
          <a:bodyPr wrap="none" rtlCol="0">
            <a:spAutoFit/>
          </a:bodyPr>
          <a:lstStyle/>
          <a:p>
            <a:r>
              <a:rPr lang="en-US" b="1" dirty="0" smtClean="0"/>
              <a:t>Fishing</a:t>
            </a:r>
          </a:p>
          <a:p>
            <a:r>
              <a:rPr lang="en-US" b="1" dirty="0" smtClean="0"/>
              <a:t>9 - 4=5</a:t>
            </a:r>
            <a:endParaRPr lang="en-US" b="1" dirty="0"/>
          </a:p>
        </p:txBody>
      </p:sp>
      <p:sp>
        <p:nvSpPr>
          <p:cNvPr id="10" name="TextBox 9"/>
          <p:cNvSpPr txBox="1"/>
          <p:nvPr/>
        </p:nvSpPr>
        <p:spPr>
          <a:xfrm>
            <a:off x="6019800" y="4648199"/>
            <a:ext cx="933269" cy="646331"/>
          </a:xfrm>
          <a:prstGeom prst="rect">
            <a:avLst/>
          </a:prstGeom>
          <a:noFill/>
        </p:spPr>
        <p:txBody>
          <a:bodyPr wrap="none" rtlCol="0">
            <a:spAutoFit/>
          </a:bodyPr>
          <a:lstStyle/>
          <a:p>
            <a:r>
              <a:rPr lang="en-US" b="1" dirty="0" smtClean="0"/>
              <a:t>Rafting</a:t>
            </a:r>
          </a:p>
          <a:p>
            <a:r>
              <a:rPr lang="en-US" b="1" dirty="0" smtClean="0"/>
              <a:t>7 - 4 </a:t>
            </a:r>
            <a:r>
              <a:rPr lang="en-US" b="1" dirty="0" smtClean="0"/>
              <a:t>= 3</a:t>
            </a:r>
            <a:endParaRPr lang="en-US" b="1" dirty="0"/>
          </a:p>
        </p:txBody>
      </p:sp>
      <p:sp>
        <p:nvSpPr>
          <p:cNvPr id="11" name="TextBox 10"/>
          <p:cNvSpPr txBox="1"/>
          <p:nvPr/>
        </p:nvSpPr>
        <p:spPr>
          <a:xfrm>
            <a:off x="1828800" y="4396601"/>
            <a:ext cx="1167307" cy="646331"/>
          </a:xfrm>
          <a:prstGeom prst="rect">
            <a:avLst/>
          </a:prstGeom>
          <a:noFill/>
        </p:spPr>
        <p:txBody>
          <a:bodyPr wrap="none" rtlCol="0">
            <a:spAutoFit/>
          </a:bodyPr>
          <a:lstStyle/>
          <a:p>
            <a:r>
              <a:rPr lang="en-US" b="1" dirty="0" smtClean="0"/>
              <a:t>Neither =</a:t>
            </a:r>
            <a:endParaRPr lang="en-US" b="1" dirty="0" smtClean="0"/>
          </a:p>
          <a:p>
            <a:r>
              <a:rPr lang="en-US" b="1" dirty="0" smtClean="0"/>
              <a:t>15 - 12 = 3</a:t>
            </a:r>
            <a:endParaRPr lang="en-US" b="1" dirty="0"/>
          </a:p>
        </p:txBody>
      </p:sp>
      <p:sp>
        <p:nvSpPr>
          <p:cNvPr id="12" name="TextBox 11"/>
          <p:cNvSpPr txBox="1"/>
          <p:nvPr/>
        </p:nvSpPr>
        <p:spPr>
          <a:xfrm>
            <a:off x="3889608" y="3389125"/>
            <a:ext cx="1072731" cy="369332"/>
          </a:xfrm>
          <a:prstGeom prst="rect">
            <a:avLst/>
          </a:prstGeom>
          <a:noFill/>
        </p:spPr>
        <p:txBody>
          <a:bodyPr wrap="none" rtlCol="0">
            <a:spAutoFit/>
          </a:bodyPr>
          <a:lstStyle/>
          <a:p>
            <a:pPr algn="ctr"/>
            <a:r>
              <a:rPr lang="en-US" b="1" dirty="0" smtClean="0">
                <a:solidFill>
                  <a:schemeClr val="bg1"/>
                </a:solidFill>
              </a:rPr>
              <a:t>Fishing  9</a:t>
            </a:r>
            <a:endParaRPr lang="en-US" b="1" dirty="0">
              <a:solidFill>
                <a:schemeClr val="bg1"/>
              </a:solidFill>
            </a:endParaRPr>
          </a:p>
        </p:txBody>
      </p:sp>
      <p:sp>
        <p:nvSpPr>
          <p:cNvPr id="13" name="TextBox 12"/>
          <p:cNvSpPr txBox="1"/>
          <p:nvPr/>
        </p:nvSpPr>
        <p:spPr>
          <a:xfrm>
            <a:off x="5924199" y="3389124"/>
            <a:ext cx="1039452" cy="369332"/>
          </a:xfrm>
          <a:prstGeom prst="rect">
            <a:avLst/>
          </a:prstGeom>
          <a:noFill/>
        </p:spPr>
        <p:txBody>
          <a:bodyPr wrap="none" rtlCol="0">
            <a:spAutoFit/>
          </a:bodyPr>
          <a:lstStyle/>
          <a:p>
            <a:pPr algn="ctr"/>
            <a:r>
              <a:rPr lang="en-US" b="1" dirty="0" smtClean="0">
                <a:solidFill>
                  <a:schemeClr val="bg1"/>
                </a:solidFill>
              </a:rPr>
              <a:t>Rafting 7</a:t>
            </a:r>
            <a:endParaRPr lang="en-US" b="1" dirty="0">
              <a:solidFill>
                <a:schemeClr val="bg1"/>
              </a:solidFill>
            </a:endParaRPr>
          </a:p>
        </p:txBody>
      </p:sp>
    </p:spTree>
    <p:extLst>
      <p:ext uri="{BB962C8B-B14F-4D97-AF65-F5344CB8AC3E}">
        <p14:creationId xmlns:p14="http://schemas.microsoft.com/office/powerpoint/2010/main" val="86852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8686800" cy="1865126"/>
          </a:xfrm>
          <a:prstGeom prst="rect">
            <a:avLst/>
          </a:prstGeom>
        </p:spPr>
        <p:txBody>
          <a:bodyPr wrap="square">
            <a:spAutoFit/>
          </a:bodyPr>
          <a:lstStyle/>
          <a:p>
            <a:pPr>
              <a:lnSpc>
                <a:spcPct val="90000"/>
              </a:lnSpc>
            </a:pPr>
            <a:r>
              <a:rPr lang="en-US" sz="3200" b="1" dirty="0" smtClean="0">
                <a:solidFill>
                  <a:srgbClr val="FFFF00"/>
                </a:solidFill>
              </a:rPr>
              <a:t>Out of 20 teachers at Millwood Elementary, 15 like soda, 6 like coffee and 3 like both soda and coffee. How many teachers do not like coffee or soda?</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2</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3008830652"/>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184627564"/>
              </p:ext>
            </p:extLst>
          </p:nvPr>
        </p:nvGraphicFramePr>
        <p:xfrm>
          <a:off x="1981200" y="3581400"/>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335557" y="4391156"/>
            <a:ext cx="301686" cy="369332"/>
          </a:xfrm>
          <a:prstGeom prst="rect">
            <a:avLst/>
          </a:prstGeom>
          <a:noFill/>
        </p:spPr>
        <p:txBody>
          <a:bodyPr wrap="none" rtlCol="0">
            <a:spAutoFit/>
          </a:bodyPr>
          <a:lstStyle/>
          <a:p>
            <a:r>
              <a:rPr lang="en-US" b="1" dirty="0" smtClean="0"/>
              <a:t>3</a:t>
            </a:r>
            <a:endParaRPr lang="en-US" b="1" dirty="0"/>
          </a:p>
        </p:txBody>
      </p:sp>
      <p:sp>
        <p:nvSpPr>
          <p:cNvPr id="4" name="TextBox 3"/>
          <p:cNvSpPr txBox="1"/>
          <p:nvPr/>
        </p:nvSpPr>
        <p:spPr>
          <a:xfrm>
            <a:off x="3962400" y="3065960"/>
            <a:ext cx="654346" cy="646331"/>
          </a:xfrm>
          <a:prstGeom prst="rect">
            <a:avLst/>
          </a:prstGeom>
          <a:noFill/>
        </p:spPr>
        <p:txBody>
          <a:bodyPr wrap="none" rtlCol="0">
            <a:spAutoFit/>
          </a:bodyPr>
          <a:lstStyle/>
          <a:p>
            <a:pPr algn="ctr"/>
            <a:r>
              <a:rPr lang="en-US" b="1" dirty="0" smtClean="0">
                <a:solidFill>
                  <a:schemeClr val="bg1"/>
                </a:solidFill>
              </a:rPr>
              <a:t>Soda</a:t>
            </a:r>
          </a:p>
          <a:p>
            <a:pPr algn="ctr"/>
            <a:r>
              <a:rPr lang="en-US" b="1" dirty="0" smtClean="0">
                <a:solidFill>
                  <a:schemeClr val="bg1"/>
                </a:solidFill>
              </a:rPr>
              <a:t>15</a:t>
            </a:r>
            <a:endParaRPr lang="en-US" b="1" dirty="0">
              <a:solidFill>
                <a:schemeClr val="bg1"/>
              </a:solidFill>
            </a:endParaRPr>
          </a:p>
        </p:txBody>
      </p:sp>
      <p:sp>
        <p:nvSpPr>
          <p:cNvPr id="10" name="TextBox 9"/>
          <p:cNvSpPr txBox="1"/>
          <p:nvPr/>
        </p:nvSpPr>
        <p:spPr>
          <a:xfrm>
            <a:off x="6019800" y="4073434"/>
            <a:ext cx="933269" cy="646331"/>
          </a:xfrm>
          <a:prstGeom prst="rect">
            <a:avLst/>
          </a:prstGeom>
          <a:noFill/>
        </p:spPr>
        <p:txBody>
          <a:bodyPr wrap="none" rtlCol="0">
            <a:spAutoFit/>
          </a:bodyPr>
          <a:lstStyle/>
          <a:p>
            <a:r>
              <a:rPr lang="en-US" b="1" dirty="0" smtClean="0"/>
              <a:t>Coffee</a:t>
            </a:r>
          </a:p>
          <a:p>
            <a:r>
              <a:rPr lang="en-US" b="1" dirty="0" smtClean="0"/>
              <a:t>6 - 3 </a:t>
            </a:r>
            <a:r>
              <a:rPr lang="en-US" b="1" dirty="0" smtClean="0"/>
              <a:t>= 3</a:t>
            </a:r>
            <a:endParaRPr lang="en-US" b="1" dirty="0"/>
          </a:p>
        </p:txBody>
      </p:sp>
      <p:sp>
        <p:nvSpPr>
          <p:cNvPr id="11" name="TextBox 10"/>
          <p:cNvSpPr txBox="1"/>
          <p:nvPr/>
        </p:nvSpPr>
        <p:spPr>
          <a:xfrm>
            <a:off x="1828800" y="4396601"/>
            <a:ext cx="1212191" cy="646331"/>
          </a:xfrm>
          <a:prstGeom prst="rect">
            <a:avLst/>
          </a:prstGeom>
          <a:noFill/>
        </p:spPr>
        <p:txBody>
          <a:bodyPr wrap="none" rtlCol="0">
            <a:spAutoFit/>
          </a:bodyPr>
          <a:lstStyle/>
          <a:p>
            <a:r>
              <a:rPr lang="en-US" b="1" dirty="0" smtClean="0"/>
              <a:t>Neither =</a:t>
            </a:r>
            <a:endParaRPr lang="en-US" b="1" dirty="0" smtClean="0"/>
          </a:p>
          <a:p>
            <a:r>
              <a:rPr lang="en-US" b="1" dirty="0" smtClean="0"/>
              <a:t>20 – 18 = 2</a:t>
            </a:r>
            <a:endParaRPr lang="en-US" b="1" dirty="0"/>
          </a:p>
        </p:txBody>
      </p:sp>
      <p:sp>
        <p:nvSpPr>
          <p:cNvPr id="12" name="TextBox 11"/>
          <p:cNvSpPr txBox="1"/>
          <p:nvPr/>
        </p:nvSpPr>
        <p:spPr>
          <a:xfrm>
            <a:off x="3962400" y="4073435"/>
            <a:ext cx="1114408" cy="646331"/>
          </a:xfrm>
          <a:prstGeom prst="rect">
            <a:avLst/>
          </a:prstGeom>
          <a:noFill/>
        </p:spPr>
        <p:txBody>
          <a:bodyPr wrap="none" rtlCol="0">
            <a:spAutoFit/>
          </a:bodyPr>
          <a:lstStyle/>
          <a:p>
            <a:r>
              <a:rPr lang="en-US" b="1" dirty="0" smtClean="0"/>
              <a:t>Soda</a:t>
            </a:r>
          </a:p>
          <a:p>
            <a:r>
              <a:rPr lang="en-US" b="1" dirty="0" smtClean="0"/>
              <a:t>15 - 3 =12</a:t>
            </a:r>
            <a:endParaRPr lang="en-US" b="1" dirty="0"/>
          </a:p>
        </p:txBody>
      </p:sp>
      <p:sp>
        <p:nvSpPr>
          <p:cNvPr id="13" name="TextBox 12"/>
          <p:cNvSpPr txBox="1"/>
          <p:nvPr/>
        </p:nvSpPr>
        <p:spPr>
          <a:xfrm>
            <a:off x="6462843" y="3084671"/>
            <a:ext cx="990600" cy="646331"/>
          </a:xfrm>
          <a:prstGeom prst="rect">
            <a:avLst/>
          </a:prstGeom>
          <a:noFill/>
        </p:spPr>
        <p:txBody>
          <a:bodyPr wrap="square" rtlCol="0">
            <a:spAutoFit/>
          </a:bodyPr>
          <a:lstStyle/>
          <a:p>
            <a:pPr algn="ctr"/>
            <a:r>
              <a:rPr lang="en-US" b="1" dirty="0" smtClean="0">
                <a:solidFill>
                  <a:schemeClr val="bg1"/>
                </a:solidFill>
              </a:rPr>
              <a:t>Coffee</a:t>
            </a:r>
          </a:p>
          <a:p>
            <a:pPr algn="ctr"/>
            <a:r>
              <a:rPr lang="en-US" b="1" dirty="0" smtClean="0">
                <a:solidFill>
                  <a:schemeClr val="bg1"/>
                </a:solidFill>
              </a:rPr>
              <a:t>6</a:t>
            </a:r>
            <a:endParaRPr lang="en-US" b="1" dirty="0">
              <a:solidFill>
                <a:schemeClr val="bg1"/>
              </a:solidFill>
            </a:endParaRPr>
          </a:p>
        </p:txBody>
      </p:sp>
    </p:spTree>
    <p:extLst>
      <p:ext uri="{BB962C8B-B14F-4D97-AF65-F5344CB8AC3E}">
        <p14:creationId xmlns:p14="http://schemas.microsoft.com/office/powerpoint/2010/main" val="67337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1338" y="1278548"/>
            <a:ext cx="7930662" cy="1865126"/>
          </a:xfrm>
          <a:prstGeom prst="rect">
            <a:avLst/>
          </a:prstGeom>
        </p:spPr>
        <p:txBody>
          <a:bodyPr wrap="square">
            <a:spAutoFit/>
          </a:bodyPr>
          <a:lstStyle/>
          <a:p>
            <a:pPr>
              <a:lnSpc>
                <a:spcPct val="90000"/>
              </a:lnSpc>
            </a:pPr>
            <a:r>
              <a:rPr lang="en-US" sz="3200" b="1" dirty="0" smtClean="0">
                <a:solidFill>
                  <a:srgbClr val="FFFF00"/>
                </a:solidFill>
              </a:rPr>
              <a:t>Out of 15 high school students in Mrs. Smith’s homeroom, 8 take Art, 7 take Drama and 1 takes both sciences. How many students of the group take neither Art nor Drama?</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1</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1555909680"/>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1746495837"/>
              </p:ext>
            </p:extLst>
          </p:nvPr>
        </p:nvGraphicFramePr>
        <p:xfrm>
          <a:off x="2066279" y="4073343"/>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486400" y="4919755"/>
            <a:ext cx="301686" cy="369332"/>
          </a:xfrm>
          <a:prstGeom prst="rect">
            <a:avLst/>
          </a:prstGeom>
          <a:noFill/>
        </p:spPr>
        <p:txBody>
          <a:bodyPr wrap="none" rtlCol="0">
            <a:spAutoFit/>
          </a:bodyPr>
          <a:lstStyle/>
          <a:p>
            <a:r>
              <a:rPr lang="en-US" b="1" dirty="0" smtClean="0"/>
              <a:t>1</a:t>
            </a:r>
            <a:endParaRPr lang="en-US" b="1" dirty="0"/>
          </a:p>
        </p:txBody>
      </p:sp>
      <p:sp>
        <p:nvSpPr>
          <p:cNvPr id="4" name="TextBox 3"/>
          <p:cNvSpPr txBox="1"/>
          <p:nvPr/>
        </p:nvSpPr>
        <p:spPr>
          <a:xfrm>
            <a:off x="4087074" y="4648200"/>
            <a:ext cx="827471" cy="646331"/>
          </a:xfrm>
          <a:prstGeom prst="rect">
            <a:avLst/>
          </a:prstGeom>
          <a:noFill/>
        </p:spPr>
        <p:txBody>
          <a:bodyPr wrap="none" rtlCol="0">
            <a:spAutoFit/>
          </a:bodyPr>
          <a:lstStyle/>
          <a:p>
            <a:r>
              <a:rPr lang="en-US" b="1" dirty="0" smtClean="0"/>
              <a:t>Art</a:t>
            </a:r>
          </a:p>
          <a:p>
            <a:r>
              <a:rPr lang="en-US" b="1" dirty="0" smtClean="0"/>
              <a:t>8-1 = 7</a:t>
            </a:r>
            <a:endParaRPr lang="en-US" b="1" dirty="0"/>
          </a:p>
        </p:txBody>
      </p:sp>
      <p:sp>
        <p:nvSpPr>
          <p:cNvPr id="10" name="TextBox 9"/>
          <p:cNvSpPr txBox="1"/>
          <p:nvPr/>
        </p:nvSpPr>
        <p:spPr>
          <a:xfrm>
            <a:off x="6019800" y="4648199"/>
            <a:ext cx="827471" cy="646331"/>
          </a:xfrm>
          <a:prstGeom prst="rect">
            <a:avLst/>
          </a:prstGeom>
          <a:noFill/>
        </p:spPr>
        <p:txBody>
          <a:bodyPr wrap="none" rtlCol="0">
            <a:spAutoFit/>
          </a:bodyPr>
          <a:lstStyle/>
          <a:p>
            <a:r>
              <a:rPr lang="en-US" b="1" dirty="0" smtClean="0"/>
              <a:t>Drama</a:t>
            </a:r>
          </a:p>
          <a:p>
            <a:r>
              <a:rPr lang="en-US" b="1" dirty="0" smtClean="0"/>
              <a:t>7-1 = 6</a:t>
            </a:r>
            <a:endParaRPr lang="en-US" b="1" dirty="0"/>
          </a:p>
        </p:txBody>
      </p:sp>
      <p:sp>
        <p:nvSpPr>
          <p:cNvPr id="11" name="TextBox 10"/>
          <p:cNvSpPr txBox="1"/>
          <p:nvPr/>
        </p:nvSpPr>
        <p:spPr>
          <a:xfrm>
            <a:off x="1828800" y="4396601"/>
            <a:ext cx="1077539" cy="646331"/>
          </a:xfrm>
          <a:prstGeom prst="rect">
            <a:avLst/>
          </a:prstGeom>
          <a:noFill/>
        </p:spPr>
        <p:txBody>
          <a:bodyPr wrap="none" rtlCol="0">
            <a:spAutoFit/>
          </a:bodyPr>
          <a:lstStyle/>
          <a:p>
            <a:r>
              <a:rPr lang="en-US" b="1" dirty="0" smtClean="0"/>
              <a:t>Neither =</a:t>
            </a:r>
            <a:endParaRPr lang="en-US" b="1" dirty="0" smtClean="0"/>
          </a:p>
          <a:p>
            <a:r>
              <a:rPr lang="en-US" b="1" dirty="0" smtClean="0"/>
              <a:t>15-14 </a:t>
            </a:r>
            <a:r>
              <a:rPr lang="en-US" b="1" dirty="0" smtClean="0"/>
              <a:t>=1</a:t>
            </a:r>
            <a:endParaRPr lang="en-US" b="1" dirty="0"/>
          </a:p>
        </p:txBody>
      </p:sp>
      <p:sp>
        <p:nvSpPr>
          <p:cNvPr id="12" name="TextBox 11"/>
          <p:cNvSpPr txBox="1"/>
          <p:nvPr/>
        </p:nvSpPr>
        <p:spPr>
          <a:xfrm>
            <a:off x="4182957" y="3389125"/>
            <a:ext cx="486030" cy="646331"/>
          </a:xfrm>
          <a:prstGeom prst="rect">
            <a:avLst/>
          </a:prstGeom>
          <a:noFill/>
        </p:spPr>
        <p:txBody>
          <a:bodyPr wrap="none" rtlCol="0">
            <a:spAutoFit/>
          </a:bodyPr>
          <a:lstStyle/>
          <a:p>
            <a:pPr algn="ctr"/>
            <a:r>
              <a:rPr lang="en-US" b="1" dirty="0" smtClean="0">
                <a:solidFill>
                  <a:schemeClr val="bg1"/>
                </a:solidFill>
              </a:rPr>
              <a:t>Art</a:t>
            </a:r>
          </a:p>
          <a:p>
            <a:pPr algn="ctr"/>
            <a:r>
              <a:rPr lang="en-US" b="1" dirty="0" smtClean="0">
                <a:solidFill>
                  <a:schemeClr val="bg1"/>
                </a:solidFill>
              </a:rPr>
              <a:t>8</a:t>
            </a:r>
            <a:endParaRPr lang="en-US" b="1" dirty="0">
              <a:solidFill>
                <a:schemeClr val="bg1"/>
              </a:solidFill>
            </a:endParaRPr>
          </a:p>
        </p:txBody>
      </p:sp>
      <p:sp>
        <p:nvSpPr>
          <p:cNvPr id="13" name="TextBox 12"/>
          <p:cNvSpPr txBox="1"/>
          <p:nvPr/>
        </p:nvSpPr>
        <p:spPr>
          <a:xfrm>
            <a:off x="6027946" y="3389125"/>
            <a:ext cx="875304" cy="646331"/>
          </a:xfrm>
          <a:prstGeom prst="rect">
            <a:avLst/>
          </a:prstGeom>
          <a:noFill/>
        </p:spPr>
        <p:txBody>
          <a:bodyPr wrap="none" rtlCol="0">
            <a:spAutoFit/>
          </a:bodyPr>
          <a:lstStyle/>
          <a:p>
            <a:pPr algn="ctr"/>
            <a:r>
              <a:rPr lang="en-US" b="1" dirty="0" smtClean="0">
                <a:solidFill>
                  <a:schemeClr val="bg1"/>
                </a:solidFill>
              </a:rPr>
              <a:t>Drama </a:t>
            </a:r>
          </a:p>
          <a:p>
            <a:pPr algn="ctr"/>
            <a:r>
              <a:rPr lang="en-US" b="1" dirty="0">
                <a:solidFill>
                  <a:schemeClr val="bg1"/>
                </a:solidFill>
              </a:rPr>
              <a:t>7</a:t>
            </a:r>
          </a:p>
        </p:txBody>
      </p:sp>
    </p:spTree>
    <p:extLst>
      <p:ext uri="{BB962C8B-B14F-4D97-AF65-F5344CB8AC3E}">
        <p14:creationId xmlns:p14="http://schemas.microsoft.com/office/powerpoint/2010/main" val="231962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288596"/>
            <a:ext cx="8305800" cy="1865126"/>
          </a:xfrm>
          <a:prstGeom prst="rect">
            <a:avLst/>
          </a:prstGeom>
        </p:spPr>
        <p:txBody>
          <a:bodyPr wrap="square">
            <a:spAutoFit/>
          </a:bodyPr>
          <a:lstStyle/>
          <a:p>
            <a:pPr>
              <a:lnSpc>
                <a:spcPct val="90000"/>
              </a:lnSpc>
            </a:pPr>
            <a:r>
              <a:rPr lang="en-US" sz="3200" b="1" dirty="0" smtClean="0">
                <a:solidFill>
                  <a:srgbClr val="FFFF00"/>
                </a:solidFill>
              </a:rPr>
              <a:t>Out of 20 students in Mrs. Owen’s class, 15 like </a:t>
            </a:r>
            <a:r>
              <a:rPr lang="en-US" sz="3200" b="1" dirty="0" err="1" smtClean="0">
                <a:solidFill>
                  <a:srgbClr val="FFFF00"/>
                </a:solidFill>
              </a:rPr>
              <a:t>McBurgers</a:t>
            </a:r>
            <a:r>
              <a:rPr lang="en-US" sz="3200" b="1" dirty="0" smtClean="0">
                <a:solidFill>
                  <a:srgbClr val="FFFF00"/>
                </a:solidFill>
              </a:rPr>
              <a:t>, 14 like Burger Champ and 12 like both places. How many students in the class </a:t>
            </a:r>
            <a:r>
              <a:rPr lang="en-US" sz="3200" b="1" dirty="0">
                <a:solidFill>
                  <a:srgbClr val="FFFF00"/>
                </a:solidFill>
              </a:rPr>
              <a:t>like </a:t>
            </a:r>
            <a:r>
              <a:rPr lang="en-US" sz="3200" b="1" dirty="0" smtClean="0">
                <a:solidFill>
                  <a:srgbClr val="FFFF00"/>
                </a:solidFill>
              </a:rPr>
              <a:t>neither </a:t>
            </a:r>
            <a:r>
              <a:rPr lang="en-US" sz="3200" b="1" dirty="0" err="1" smtClean="0">
                <a:solidFill>
                  <a:srgbClr val="FFFF00"/>
                </a:solidFill>
              </a:rPr>
              <a:t>McBurgers</a:t>
            </a:r>
            <a:r>
              <a:rPr lang="en-US" sz="3200" b="1" dirty="0" smtClean="0">
                <a:solidFill>
                  <a:srgbClr val="FFFF00"/>
                </a:solidFill>
              </a:rPr>
              <a:t> nor Burger Champ?</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3</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2016124"/>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1015268479"/>
              </p:ext>
            </p:extLst>
          </p:nvPr>
        </p:nvGraphicFramePr>
        <p:xfrm>
          <a:off x="2048786" y="3886200"/>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277048" y="4463534"/>
            <a:ext cx="418704" cy="369332"/>
          </a:xfrm>
          <a:prstGeom prst="rect">
            <a:avLst/>
          </a:prstGeom>
          <a:noFill/>
        </p:spPr>
        <p:txBody>
          <a:bodyPr wrap="none" rtlCol="0">
            <a:spAutoFit/>
          </a:bodyPr>
          <a:lstStyle/>
          <a:p>
            <a:r>
              <a:rPr lang="en-US" b="1" dirty="0" smtClean="0"/>
              <a:t>12</a:t>
            </a:r>
            <a:endParaRPr lang="en-US" b="1" dirty="0"/>
          </a:p>
        </p:txBody>
      </p:sp>
      <p:sp>
        <p:nvSpPr>
          <p:cNvPr id="4" name="TextBox 3"/>
          <p:cNvSpPr txBox="1"/>
          <p:nvPr/>
        </p:nvSpPr>
        <p:spPr>
          <a:xfrm>
            <a:off x="3810000" y="4401362"/>
            <a:ext cx="1207382" cy="646331"/>
          </a:xfrm>
          <a:prstGeom prst="rect">
            <a:avLst/>
          </a:prstGeom>
          <a:noFill/>
        </p:spPr>
        <p:txBody>
          <a:bodyPr wrap="none" rtlCol="0">
            <a:spAutoFit/>
          </a:bodyPr>
          <a:lstStyle/>
          <a:p>
            <a:r>
              <a:rPr lang="en-US" b="1" dirty="0" err="1" smtClean="0"/>
              <a:t>McBurgers</a:t>
            </a:r>
            <a:endParaRPr lang="en-US" b="1" dirty="0" smtClean="0"/>
          </a:p>
          <a:p>
            <a:r>
              <a:rPr lang="en-US" b="1" dirty="0" smtClean="0"/>
              <a:t>15-12 =3</a:t>
            </a:r>
            <a:endParaRPr lang="en-US" b="1" dirty="0"/>
          </a:p>
        </p:txBody>
      </p:sp>
      <p:sp>
        <p:nvSpPr>
          <p:cNvPr id="10" name="TextBox 9"/>
          <p:cNvSpPr txBox="1"/>
          <p:nvPr/>
        </p:nvSpPr>
        <p:spPr>
          <a:xfrm>
            <a:off x="5791200" y="4322050"/>
            <a:ext cx="1543628" cy="646331"/>
          </a:xfrm>
          <a:prstGeom prst="rect">
            <a:avLst/>
          </a:prstGeom>
          <a:noFill/>
        </p:spPr>
        <p:txBody>
          <a:bodyPr wrap="none" rtlCol="0">
            <a:spAutoFit/>
          </a:bodyPr>
          <a:lstStyle/>
          <a:p>
            <a:r>
              <a:rPr lang="en-US" b="1" dirty="0" smtClean="0"/>
              <a:t>Burger Champ</a:t>
            </a:r>
          </a:p>
          <a:p>
            <a:r>
              <a:rPr lang="en-US" b="1" dirty="0" smtClean="0"/>
              <a:t>  14-12 = 2</a:t>
            </a:r>
            <a:endParaRPr lang="en-US" b="1" dirty="0"/>
          </a:p>
        </p:txBody>
      </p:sp>
      <p:sp>
        <p:nvSpPr>
          <p:cNvPr id="11" name="TextBox 10"/>
          <p:cNvSpPr txBox="1"/>
          <p:nvPr/>
        </p:nvSpPr>
        <p:spPr>
          <a:xfrm>
            <a:off x="1828800" y="4396601"/>
            <a:ext cx="1167307" cy="646331"/>
          </a:xfrm>
          <a:prstGeom prst="rect">
            <a:avLst/>
          </a:prstGeom>
          <a:noFill/>
        </p:spPr>
        <p:txBody>
          <a:bodyPr wrap="none" rtlCol="0">
            <a:spAutoFit/>
          </a:bodyPr>
          <a:lstStyle/>
          <a:p>
            <a:r>
              <a:rPr lang="en-US" b="1" dirty="0" smtClean="0"/>
              <a:t>Neither =</a:t>
            </a:r>
            <a:endParaRPr lang="en-US" b="1" dirty="0" smtClean="0"/>
          </a:p>
          <a:p>
            <a:r>
              <a:rPr lang="en-US" b="1" dirty="0" smtClean="0"/>
              <a:t>20 - </a:t>
            </a:r>
            <a:r>
              <a:rPr lang="en-US" b="1" dirty="0" smtClean="0"/>
              <a:t>17 </a:t>
            </a:r>
            <a:r>
              <a:rPr lang="en-US" b="1" dirty="0" smtClean="0"/>
              <a:t>= </a:t>
            </a:r>
            <a:r>
              <a:rPr lang="en-US" b="1" dirty="0" smtClean="0"/>
              <a:t>3</a:t>
            </a:r>
            <a:endParaRPr lang="en-US" b="1" dirty="0"/>
          </a:p>
        </p:txBody>
      </p:sp>
      <p:sp>
        <p:nvSpPr>
          <p:cNvPr id="12" name="TextBox 11"/>
          <p:cNvSpPr txBox="1"/>
          <p:nvPr/>
        </p:nvSpPr>
        <p:spPr>
          <a:xfrm>
            <a:off x="4151633" y="3294965"/>
            <a:ext cx="1207382" cy="646331"/>
          </a:xfrm>
          <a:prstGeom prst="rect">
            <a:avLst/>
          </a:prstGeom>
          <a:noFill/>
        </p:spPr>
        <p:txBody>
          <a:bodyPr wrap="none" rtlCol="0">
            <a:spAutoFit/>
          </a:bodyPr>
          <a:lstStyle/>
          <a:p>
            <a:pPr algn="ctr"/>
            <a:r>
              <a:rPr lang="en-US" b="1" dirty="0" err="1" smtClean="0">
                <a:solidFill>
                  <a:schemeClr val="bg1"/>
                </a:solidFill>
              </a:rPr>
              <a:t>McBurgers</a:t>
            </a:r>
            <a:endParaRPr lang="en-US" b="1" dirty="0" smtClean="0">
              <a:solidFill>
                <a:schemeClr val="bg1"/>
              </a:solidFill>
            </a:endParaRPr>
          </a:p>
          <a:p>
            <a:pPr algn="ctr"/>
            <a:r>
              <a:rPr lang="en-US" b="1" dirty="0" smtClean="0">
                <a:solidFill>
                  <a:schemeClr val="bg1"/>
                </a:solidFill>
              </a:rPr>
              <a:t>15</a:t>
            </a:r>
            <a:endParaRPr lang="en-US" b="1" dirty="0">
              <a:solidFill>
                <a:schemeClr val="bg1"/>
              </a:solidFill>
            </a:endParaRPr>
          </a:p>
        </p:txBody>
      </p:sp>
      <p:sp>
        <p:nvSpPr>
          <p:cNvPr id="13" name="TextBox 12"/>
          <p:cNvSpPr txBox="1"/>
          <p:nvPr/>
        </p:nvSpPr>
        <p:spPr>
          <a:xfrm>
            <a:off x="5713337" y="3300827"/>
            <a:ext cx="1543629" cy="646331"/>
          </a:xfrm>
          <a:prstGeom prst="rect">
            <a:avLst/>
          </a:prstGeom>
          <a:noFill/>
        </p:spPr>
        <p:txBody>
          <a:bodyPr wrap="none" rtlCol="0">
            <a:spAutoFit/>
          </a:bodyPr>
          <a:lstStyle/>
          <a:p>
            <a:pPr algn="ctr"/>
            <a:r>
              <a:rPr lang="en-US" b="1" dirty="0" smtClean="0">
                <a:solidFill>
                  <a:schemeClr val="bg1"/>
                </a:solidFill>
              </a:rPr>
              <a:t>Burger Champ</a:t>
            </a:r>
          </a:p>
          <a:p>
            <a:pPr algn="ctr"/>
            <a:r>
              <a:rPr lang="en-US" b="1" dirty="0" smtClean="0">
                <a:solidFill>
                  <a:schemeClr val="bg1"/>
                </a:solidFill>
              </a:rPr>
              <a:t>14</a:t>
            </a:r>
            <a:endParaRPr lang="en-US" b="1" dirty="0">
              <a:solidFill>
                <a:schemeClr val="bg1"/>
              </a:solidFill>
            </a:endParaRPr>
          </a:p>
        </p:txBody>
      </p:sp>
    </p:spTree>
    <p:extLst>
      <p:ext uri="{BB962C8B-B14F-4D97-AF65-F5344CB8AC3E}">
        <p14:creationId xmlns:p14="http://schemas.microsoft.com/office/powerpoint/2010/main" val="407099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0"/>
            <a:ext cx="8305800" cy="1421928"/>
          </a:xfrm>
          <a:prstGeom prst="rect">
            <a:avLst/>
          </a:prstGeom>
        </p:spPr>
        <p:txBody>
          <a:bodyPr wrap="square">
            <a:spAutoFit/>
          </a:bodyPr>
          <a:lstStyle/>
          <a:p>
            <a:pPr>
              <a:lnSpc>
                <a:spcPct val="90000"/>
              </a:lnSpc>
            </a:pPr>
            <a:r>
              <a:rPr lang="en-US" sz="3200" b="1" dirty="0" smtClean="0">
                <a:solidFill>
                  <a:srgbClr val="FFFF00"/>
                </a:solidFill>
              </a:rPr>
              <a:t>Out of 20 students in dance class, 8 like ballet, 14 like jazz and 6 likes both dances. How many students do not like ballet or jazz?</a:t>
            </a:r>
          </a:p>
        </p:txBody>
      </p:sp>
      <p:sp>
        <p:nvSpPr>
          <p:cNvPr id="5" name="TextBox 9"/>
          <p:cNvSpPr txBox="1">
            <a:spLocks noChangeArrowheads="1"/>
          </p:cNvSpPr>
          <p:nvPr/>
        </p:nvSpPr>
        <p:spPr bwMode="auto">
          <a:xfrm>
            <a:off x="381000" y="6400800"/>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solidFill>
                  <a:srgbClr val="FFFF00"/>
                </a:solidFill>
              </a:rPr>
              <a:t>Answer</a:t>
            </a:r>
            <a:r>
              <a:rPr lang="en-US" b="1" dirty="0" smtClean="0">
                <a:solidFill>
                  <a:srgbClr val="FFFF00"/>
                </a:solidFill>
              </a:rPr>
              <a:t>: 4</a:t>
            </a:r>
            <a:endParaRPr lang="en-US" b="1" dirty="0">
              <a:solidFill>
                <a:srgbClr val="FFFF00"/>
              </a:solidFill>
            </a:endParaRPr>
          </a:p>
        </p:txBody>
      </p:sp>
      <p:graphicFrame>
        <p:nvGraphicFramePr>
          <p:cNvPr id="6" name="Diagram 5"/>
          <p:cNvGraphicFramePr/>
          <p:nvPr>
            <p:extLst>
              <p:ext uri="{D42A27DB-BD31-4B8C-83A1-F6EECF244321}">
                <p14:modId xmlns:p14="http://schemas.microsoft.com/office/powerpoint/2010/main" val="2018172065"/>
              </p:ext>
            </p:extLst>
          </p:nvPr>
        </p:nvGraphicFramePr>
        <p:xfrm>
          <a:off x="1676400" y="3733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l="3620" t="10598" r="4966" b="8851"/>
          <a:stretch/>
        </p:blipFill>
        <p:spPr bwMode="auto">
          <a:xfrm>
            <a:off x="0" y="68646"/>
            <a:ext cx="4179450" cy="119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Diagram 8"/>
          <p:cNvGraphicFramePr/>
          <p:nvPr>
            <p:extLst>
              <p:ext uri="{D42A27DB-BD31-4B8C-83A1-F6EECF244321}">
                <p14:modId xmlns:p14="http://schemas.microsoft.com/office/powerpoint/2010/main" val="3082329970"/>
              </p:ext>
            </p:extLst>
          </p:nvPr>
        </p:nvGraphicFramePr>
        <p:xfrm>
          <a:off x="2048786" y="3886200"/>
          <a:ext cx="5327073" cy="34629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5418368" y="4724753"/>
            <a:ext cx="301686" cy="369332"/>
          </a:xfrm>
          <a:prstGeom prst="rect">
            <a:avLst/>
          </a:prstGeom>
          <a:noFill/>
        </p:spPr>
        <p:txBody>
          <a:bodyPr wrap="none" rtlCol="0">
            <a:spAutoFit/>
          </a:bodyPr>
          <a:lstStyle/>
          <a:p>
            <a:r>
              <a:rPr lang="en-US" b="1" dirty="0" smtClean="0"/>
              <a:t>6</a:t>
            </a:r>
            <a:endParaRPr lang="en-US" b="1" dirty="0"/>
          </a:p>
        </p:txBody>
      </p:sp>
      <p:sp>
        <p:nvSpPr>
          <p:cNvPr id="4" name="TextBox 3"/>
          <p:cNvSpPr txBox="1"/>
          <p:nvPr/>
        </p:nvSpPr>
        <p:spPr>
          <a:xfrm>
            <a:off x="3909255" y="4447754"/>
            <a:ext cx="933269" cy="646331"/>
          </a:xfrm>
          <a:prstGeom prst="rect">
            <a:avLst/>
          </a:prstGeom>
          <a:noFill/>
        </p:spPr>
        <p:txBody>
          <a:bodyPr wrap="none" rtlCol="0">
            <a:spAutoFit/>
          </a:bodyPr>
          <a:lstStyle/>
          <a:p>
            <a:r>
              <a:rPr lang="en-US" b="1" dirty="0" smtClean="0"/>
              <a:t>Ballet</a:t>
            </a:r>
          </a:p>
          <a:p>
            <a:r>
              <a:rPr lang="en-US" b="1" dirty="0" smtClean="0"/>
              <a:t>8 - 6 </a:t>
            </a:r>
            <a:r>
              <a:rPr lang="en-US" b="1" dirty="0" smtClean="0"/>
              <a:t>= 2</a:t>
            </a:r>
            <a:endParaRPr lang="en-US" b="1" dirty="0"/>
          </a:p>
        </p:txBody>
      </p:sp>
      <p:sp>
        <p:nvSpPr>
          <p:cNvPr id="10" name="TextBox 9"/>
          <p:cNvSpPr txBox="1"/>
          <p:nvPr/>
        </p:nvSpPr>
        <p:spPr>
          <a:xfrm>
            <a:off x="5867400" y="4322049"/>
            <a:ext cx="1050288" cy="646331"/>
          </a:xfrm>
          <a:prstGeom prst="rect">
            <a:avLst/>
          </a:prstGeom>
          <a:noFill/>
        </p:spPr>
        <p:txBody>
          <a:bodyPr wrap="none" rtlCol="0">
            <a:spAutoFit/>
          </a:bodyPr>
          <a:lstStyle/>
          <a:p>
            <a:r>
              <a:rPr lang="en-US" b="1" dirty="0" smtClean="0"/>
              <a:t>Jazz</a:t>
            </a:r>
            <a:endParaRPr lang="en-US" b="1" dirty="0" smtClean="0"/>
          </a:p>
          <a:p>
            <a:r>
              <a:rPr lang="en-US" b="1" dirty="0" smtClean="0"/>
              <a:t>14 - 6 </a:t>
            </a:r>
            <a:r>
              <a:rPr lang="en-US" b="1" dirty="0" smtClean="0"/>
              <a:t>= 8</a:t>
            </a:r>
            <a:endParaRPr lang="en-US" b="1" dirty="0"/>
          </a:p>
        </p:txBody>
      </p:sp>
      <p:sp>
        <p:nvSpPr>
          <p:cNvPr id="12" name="TextBox 11"/>
          <p:cNvSpPr txBox="1"/>
          <p:nvPr/>
        </p:nvSpPr>
        <p:spPr>
          <a:xfrm>
            <a:off x="4303119" y="3294965"/>
            <a:ext cx="904414" cy="369332"/>
          </a:xfrm>
          <a:prstGeom prst="rect">
            <a:avLst/>
          </a:prstGeom>
          <a:noFill/>
        </p:spPr>
        <p:txBody>
          <a:bodyPr wrap="none" rtlCol="0">
            <a:spAutoFit/>
          </a:bodyPr>
          <a:lstStyle/>
          <a:p>
            <a:pPr algn="ctr"/>
            <a:r>
              <a:rPr lang="en-US" b="1" dirty="0" smtClean="0">
                <a:solidFill>
                  <a:schemeClr val="bg1"/>
                </a:solidFill>
              </a:rPr>
              <a:t>Ballet 8</a:t>
            </a:r>
            <a:endParaRPr lang="en-US" b="1" dirty="0">
              <a:solidFill>
                <a:schemeClr val="bg1"/>
              </a:solidFill>
            </a:endParaRPr>
          </a:p>
        </p:txBody>
      </p:sp>
      <p:sp>
        <p:nvSpPr>
          <p:cNvPr id="13" name="TextBox 12"/>
          <p:cNvSpPr txBox="1"/>
          <p:nvPr/>
        </p:nvSpPr>
        <p:spPr>
          <a:xfrm>
            <a:off x="6062601" y="3300827"/>
            <a:ext cx="845103" cy="369332"/>
          </a:xfrm>
          <a:prstGeom prst="rect">
            <a:avLst/>
          </a:prstGeom>
          <a:noFill/>
        </p:spPr>
        <p:txBody>
          <a:bodyPr wrap="none" rtlCol="0">
            <a:spAutoFit/>
          </a:bodyPr>
          <a:lstStyle/>
          <a:p>
            <a:pPr algn="ctr"/>
            <a:r>
              <a:rPr lang="en-US" b="1" dirty="0" smtClean="0">
                <a:solidFill>
                  <a:schemeClr val="bg1"/>
                </a:solidFill>
              </a:rPr>
              <a:t>Jazz 14</a:t>
            </a:r>
            <a:endParaRPr lang="en-US" b="1" dirty="0">
              <a:solidFill>
                <a:schemeClr val="bg1"/>
              </a:solidFill>
            </a:endParaRPr>
          </a:p>
        </p:txBody>
      </p:sp>
      <p:sp>
        <p:nvSpPr>
          <p:cNvPr id="14" name="TextBox 13"/>
          <p:cNvSpPr txBox="1"/>
          <p:nvPr/>
        </p:nvSpPr>
        <p:spPr>
          <a:xfrm>
            <a:off x="1828800" y="4396601"/>
            <a:ext cx="1167307" cy="646331"/>
          </a:xfrm>
          <a:prstGeom prst="rect">
            <a:avLst/>
          </a:prstGeom>
          <a:noFill/>
        </p:spPr>
        <p:txBody>
          <a:bodyPr wrap="none" rtlCol="0">
            <a:spAutoFit/>
          </a:bodyPr>
          <a:lstStyle/>
          <a:p>
            <a:r>
              <a:rPr lang="en-US" b="1" dirty="0" smtClean="0"/>
              <a:t>Neither =</a:t>
            </a:r>
            <a:endParaRPr lang="en-US" b="1" dirty="0" smtClean="0"/>
          </a:p>
          <a:p>
            <a:r>
              <a:rPr lang="en-US" b="1" dirty="0" smtClean="0"/>
              <a:t>20 - 16 = 4</a:t>
            </a:r>
            <a:endParaRPr lang="en-US" b="1" dirty="0"/>
          </a:p>
        </p:txBody>
      </p:sp>
    </p:spTree>
    <p:extLst>
      <p:ext uri="{BB962C8B-B14F-4D97-AF65-F5344CB8AC3E}">
        <p14:creationId xmlns:p14="http://schemas.microsoft.com/office/powerpoint/2010/main" val="4275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P spid="10" grpId="0"/>
      <p:bldP spid="12"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2621</TotalTime>
  <Words>1099</Words>
  <Application>Microsoft Office PowerPoint</Application>
  <PresentationFormat>On-screen Show (4:3)</PresentationFormat>
  <Paragraphs>239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dc:creator>
  <cp:lastModifiedBy>Owner</cp:lastModifiedBy>
  <cp:revision>85</cp:revision>
  <dcterms:created xsi:type="dcterms:W3CDTF">2011-08-22T00:52:31Z</dcterms:created>
  <dcterms:modified xsi:type="dcterms:W3CDTF">2015-08-30T03:05:36Z</dcterms:modified>
</cp:coreProperties>
</file>